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Montserrat SemiBold"/>
      <p:regular r:id="rId41"/>
      <p:bold r:id="rId42"/>
      <p:italic r:id="rId43"/>
      <p:boldItalic r:id="rId44"/>
    </p:embeddedFont>
    <p:embeddedFont>
      <p:font typeface="Lexend ExtraBold"/>
      <p:bold r:id="rId45"/>
    </p:embeddedFont>
    <p:embeddedFont>
      <p:font typeface="Roboto"/>
      <p:regular r:id="rId46"/>
      <p:bold r:id="rId47"/>
      <p:italic r:id="rId48"/>
      <p:boldItalic r:id="rId49"/>
    </p:embeddedFont>
    <p:embeddedFont>
      <p:font typeface="Lato"/>
      <p:regular r:id="rId50"/>
      <p:bold r:id="rId51"/>
      <p:italic r:id="rId52"/>
      <p:boldItalic r:id="rId53"/>
    </p:embeddedFont>
    <p:embeddedFont>
      <p:font typeface="Montserrat"/>
      <p:regular r:id="rId54"/>
      <p:bold r:id="rId55"/>
      <p:italic r:id="rId56"/>
      <p:boldItalic r:id="rId57"/>
    </p:embeddedFont>
    <p:embeddedFont>
      <p:font typeface="Lexend"/>
      <p:regular r:id="rId58"/>
      <p:bold r:id="rId59"/>
    </p:embeddedFont>
    <p:embeddedFont>
      <p:font typeface="Karla"/>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01A3CB-105B-4DAE-B324-9A4A5975647A}">
  <a:tblStyle styleId="{4301A3CB-105B-4DAE-B324-9A4A597564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MontserratSemiBold-bold.fntdata"/><Relationship Id="rId41" Type="http://schemas.openxmlformats.org/officeDocument/2006/relationships/font" Target="fonts/MontserratSemiBold-regular.fntdata"/><Relationship Id="rId44" Type="http://schemas.openxmlformats.org/officeDocument/2006/relationships/font" Target="fonts/MontserratSemiBold-boldItalic.fntdata"/><Relationship Id="rId43" Type="http://schemas.openxmlformats.org/officeDocument/2006/relationships/font" Target="fonts/MontserratSemiBold-italic.fntdata"/><Relationship Id="rId46" Type="http://schemas.openxmlformats.org/officeDocument/2006/relationships/font" Target="fonts/Roboto-regular.fntdata"/><Relationship Id="rId45" Type="http://schemas.openxmlformats.org/officeDocument/2006/relationships/font" Target="fonts/Lexend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62" Type="http://schemas.openxmlformats.org/officeDocument/2006/relationships/font" Target="fonts/Karla-italic.fntdata"/><Relationship Id="rId61" Type="http://schemas.openxmlformats.org/officeDocument/2006/relationships/font" Target="fonts/Karla-bold.fntdata"/><Relationship Id="rId20" Type="http://schemas.openxmlformats.org/officeDocument/2006/relationships/slide" Target="slides/slide14.xml"/><Relationship Id="rId63" Type="http://schemas.openxmlformats.org/officeDocument/2006/relationships/font" Target="fonts/Karla-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Karl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Lexend-bold.fntdata"/><Relationship Id="rId14" Type="http://schemas.openxmlformats.org/officeDocument/2006/relationships/slide" Target="slides/slide8.xml"/><Relationship Id="rId58" Type="http://schemas.openxmlformats.org/officeDocument/2006/relationships/font" Target="fonts/Lexen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0567563c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0567563c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0567563c7_1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0567563c7_1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066a7b39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066a7b39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066a7b39a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066a7b39a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08bdeaa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08bdeaa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066a7b39a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066a7b39a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066a7b39a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066a7b39a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0567563c7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0567563c7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08bdea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08bdea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08bdeaa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08bdeaa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066a7b39a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066a7b39a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0567563c7_1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0567563c7_1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066a7b39a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066a7b39a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08bdeaa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08bdeaa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08bdeaad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08bdeaa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066a7b39a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066a7b39a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066a7b39a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066a7b39a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066a7b39a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066a7b39a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066a7b39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066a7b39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066a7b39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066a7b39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066a7b39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066a7b39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0567563c7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0567563c7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0567563c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0567563c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4066a7b3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4066a7b3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0567563c7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0567563c7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0567563c7_1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0567563c7_1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066a7b39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066a7b39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066a7b39a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066a7b39a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066a7b39a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066a7b39a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066a7b39a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066a7b39a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hyperlink" Target="https://www.eia.gov/energyexplained/us-energy-facts/images/consumption-by-source-and-sector.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hyperlink" Target="https://www.energy.ca.gov/data-reports/energy-almanac/california-electricity-data" TargetMode="External"/><Relationship Id="rId6" Type="http://schemas.openxmlformats.org/officeDocument/2006/relationships/hyperlink" Target="https://www.eia.gov/totalenergy/" TargetMode="External"/><Relationship Id="rId7" Type="http://schemas.openxmlformats.org/officeDocument/2006/relationships/image" Target="../media/image15.png"/><Relationship Id="rId8" Type="http://schemas.openxmlformats.org/officeDocument/2006/relationships/hyperlink" Target="https://www.ca.go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3"/>
          <p:cNvPicPr preferRelativeResize="0"/>
          <p:nvPr/>
        </p:nvPicPr>
        <p:blipFill>
          <a:blip r:embed="rId3">
            <a:alphaModFix amt="89000"/>
          </a:blip>
          <a:stretch>
            <a:fillRect/>
          </a:stretch>
        </p:blipFill>
        <p:spPr>
          <a:xfrm>
            <a:off x="0" y="-37950"/>
            <a:ext cx="9144003" cy="5181450"/>
          </a:xfrm>
          <a:prstGeom prst="rect">
            <a:avLst/>
          </a:prstGeom>
          <a:noFill/>
          <a:ln>
            <a:noFill/>
          </a:ln>
        </p:spPr>
      </p:pic>
      <p:sp>
        <p:nvSpPr>
          <p:cNvPr id="88" name="Google Shape;88;p13"/>
          <p:cNvSpPr txBox="1"/>
          <p:nvPr/>
        </p:nvSpPr>
        <p:spPr>
          <a:xfrm>
            <a:off x="1541550" y="4291250"/>
            <a:ext cx="5016600" cy="89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D966"/>
                </a:solidFill>
                <a:latin typeface="Montserrat SemiBold"/>
                <a:ea typeface="Montserrat SemiBold"/>
                <a:cs typeface="Montserrat SemiBold"/>
                <a:sym typeface="Montserrat SemiBold"/>
              </a:rPr>
              <a:t>UCI DATA SCIENCE CAPSTONE 2023</a:t>
            </a:r>
            <a:endParaRPr>
              <a:solidFill>
                <a:srgbClr val="FFD96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rgbClr val="0B5394"/>
                </a:solidFill>
                <a:latin typeface="Montserrat SemiBold"/>
                <a:ea typeface="Montserrat SemiBold"/>
                <a:cs typeface="Montserrat SemiBold"/>
                <a:sym typeface="Montserrat SemiBold"/>
              </a:rPr>
              <a:t>Frank Dong, Nima Hendi, Yang Weng, Sean Lee</a:t>
            </a:r>
            <a:endParaRPr>
              <a:solidFill>
                <a:srgbClr val="0B5394"/>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600">
              <a:solidFill>
                <a:srgbClr val="FFD966"/>
              </a:solidFill>
              <a:latin typeface="Lato"/>
              <a:ea typeface="Lato"/>
              <a:cs typeface="Lato"/>
              <a:sym typeface="Lato"/>
            </a:endParaRPr>
          </a:p>
        </p:txBody>
      </p:sp>
      <p:sp>
        <p:nvSpPr>
          <p:cNvPr id="89" name="Google Shape;89;p13"/>
          <p:cNvSpPr txBox="1"/>
          <p:nvPr/>
        </p:nvSpPr>
        <p:spPr>
          <a:xfrm>
            <a:off x="1280600" y="420950"/>
            <a:ext cx="6335100" cy="2562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2600">
                <a:solidFill>
                  <a:schemeClr val="lt1"/>
                </a:solidFill>
                <a:latin typeface="Montserrat"/>
                <a:ea typeface="Montserrat"/>
                <a:cs typeface="Montserrat"/>
                <a:sym typeface="Montserrat"/>
              </a:rPr>
              <a:t>PREDICTING ENERGY CONSUMPTION BY SOURCE AND SECTOR (RESIDENTIAL, INDUSTRIAL, AND </a:t>
            </a:r>
            <a:r>
              <a:rPr b="1" lang="en" sz="2600">
                <a:solidFill>
                  <a:schemeClr val="lt1"/>
                </a:solidFill>
                <a:latin typeface="Montserrat"/>
                <a:ea typeface="Montserrat"/>
                <a:cs typeface="Montserrat"/>
                <a:sym typeface="Montserrat"/>
              </a:rPr>
              <a:t>COMMERCIAL) IN THE STATE OF CALIFORNIA</a:t>
            </a:r>
            <a:endParaRPr b="1" sz="2600">
              <a:solidFill>
                <a:schemeClr val="lt1"/>
              </a:solidFill>
              <a:latin typeface="Montserrat"/>
              <a:ea typeface="Montserrat"/>
              <a:cs typeface="Montserrat"/>
              <a:sym typeface="Montserrat"/>
            </a:endParaRPr>
          </a:p>
        </p:txBody>
      </p:sp>
      <p:pic>
        <p:nvPicPr>
          <p:cNvPr id="90" name="Google Shape;90;p13"/>
          <p:cNvPicPr preferRelativeResize="0"/>
          <p:nvPr/>
        </p:nvPicPr>
        <p:blipFill>
          <a:blip r:embed="rId4">
            <a:alphaModFix/>
          </a:blip>
          <a:stretch>
            <a:fillRect/>
          </a:stretch>
        </p:blipFill>
        <p:spPr>
          <a:xfrm>
            <a:off x="555550" y="4087275"/>
            <a:ext cx="830650" cy="830650"/>
          </a:xfrm>
          <a:prstGeom prst="rect">
            <a:avLst/>
          </a:prstGeom>
          <a:noFill/>
          <a:ln>
            <a:noFill/>
          </a:ln>
        </p:spPr>
      </p:pic>
      <p:pic>
        <p:nvPicPr>
          <p:cNvPr id="91" name="Google Shape;91;p13"/>
          <p:cNvPicPr preferRelativeResize="0"/>
          <p:nvPr/>
        </p:nvPicPr>
        <p:blipFill>
          <a:blip r:embed="rId5">
            <a:alphaModFix/>
          </a:blip>
          <a:stretch>
            <a:fillRect/>
          </a:stretch>
        </p:blipFill>
        <p:spPr>
          <a:xfrm>
            <a:off x="6866250" y="4259125"/>
            <a:ext cx="1880300" cy="49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89" name="Shape 189"/>
        <p:cNvGrpSpPr/>
        <p:nvPr/>
      </p:nvGrpSpPr>
      <p:grpSpPr>
        <a:xfrm>
          <a:off x="0" y="0"/>
          <a:ext cx="0" cy="0"/>
          <a:chOff x="0" y="0"/>
          <a:chExt cx="0" cy="0"/>
        </a:xfrm>
      </p:grpSpPr>
      <p:sp>
        <p:nvSpPr>
          <p:cNvPr id="190" name="Google Shape;190;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91" name="Google Shape;191;p22"/>
          <p:cNvCxnSpPr/>
          <p:nvPr/>
        </p:nvCxnSpPr>
        <p:spPr>
          <a:xfrm rot="10800000">
            <a:off x="2811600" y="1047600"/>
            <a:ext cx="600" cy="3162300"/>
          </a:xfrm>
          <a:prstGeom prst="straightConnector1">
            <a:avLst/>
          </a:prstGeom>
          <a:noFill/>
          <a:ln cap="flat" cmpd="sng" w="28575">
            <a:solidFill>
              <a:srgbClr val="FFFFFF"/>
            </a:solidFill>
            <a:prstDash val="solid"/>
            <a:round/>
            <a:headEnd len="med" w="med" type="none"/>
            <a:tailEnd len="med" w="med" type="none"/>
          </a:ln>
        </p:spPr>
      </p:cxnSp>
      <p:sp>
        <p:nvSpPr>
          <p:cNvPr id="192" name="Google Shape;192;p22"/>
          <p:cNvSpPr txBox="1"/>
          <p:nvPr/>
        </p:nvSpPr>
        <p:spPr>
          <a:xfrm>
            <a:off x="3034125" y="2846989"/>
            <a:ext cx="5397000" cy="17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49576"/>
                </a:solidFill>
                <a:latin typeface="Lexend ExtraBold"/>
                <a:ea typeface="Lexend ExtraBold"/>
                <a:cs typeface="Lexend ExtraBold"/>
                <a:sym typeface="Lexend ExtraBold"/>
              </a:rPr>
              <a:t>DATA VISUALIZATION</a:t>
            </a:r>
            <a:endParaRPr sz="3400">
              <a:solidFill>
                <a:srgbClr val="E49576"/>
              </a:solidFill>
              <a:latin typeface="Lexend ExtraBold"/>
              <a:ea typeface="Lexend ExtraBold"/>
              <a:cs typeface="Lexend ExtraBold"/>
              <a:sym typeface="Lexend ExtraBold"/>
            </a:endParaRPr>
          </a:p>
        </p:txBody>
      </p:sp>
      <p:sp>
        <p:nvSpPr>
          <p:cNvPr id="193" name="Google Shape;193;p22"/>
          <p:cNvSpPr txBox="1"/>
          <p:nvPr/>
        </p:nvSpPr>
        <p:spPr>
          <a:xfrm>
            <a:off x="3240200" y="1441588"/>
            <a:ext cx="1434300" cy="1231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solidFill>
                <a:srgbClr val="191919"/>
              </a:solidFill>
              <a:latin typeface="Lexend ExtraBold"/>
              <a:ea typeface="Lexend ExtraBold"/>
              <a:cs typeface="Lexend ExtraBold"/>
              <a:sym typeface="Lexend ExtraBold"/>
            </a:endParaRPr>
          </a:p>
        </p:txBody>
      </p:sp>
      <p:pic>
        <p:nvPicPr>
          <p:cNvPr id="194" name="Google Shape;194;p22"/>
          <p:cNvPicPr preferRelativeResize="0"/>
          <p:nvPr/>
        </p:nvPicPr>
        <p:blipFill>
          <a:blip r:embed="rId3">
            <a:alphaModFix/>
          </a:blip>
          <a:stretch>
            <a:fillRect/>
          </a:stretch>
        </p:blipFill>
        <p:spPr>
          <a:xfrm>
            <a:off x="3392875" y="1467950"/>
            <a:ext cx="1179124" cy="1179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98" name="Shape 198"/>
        <p:cNvGrpSpPr/>
        <p:nvPr/>
      </p:nvGrpSpPr>
      <p:grpSpPr>
        <a:xfrm>
          <a:off x="0" y="0"/>
          <a:ext cx="0" cy="0"/>
          <a:chOff x="0" y="0"/>
          <a:chExt cx="0" cy="0"/>
        </a:xfrm>
      </p:grpSpPr>
      <p:sp>
        <p:nvSpPr>
          <p:cNvPr id="199" name="Google Shape;199;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00" name="Google Shape;200;p23"/>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01" name="Google Shape;201;p23"/>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PCA ANALYSIS</a:t>
            </a:r>
            <a:endParaRPr sz="2400">
              <a:solidFill>
                <a:srgbClr val="E49576"/>
              </a:solidFill>
              <a:latin typeface="Lexend ExtraBold"/>
              <a:ea typeface="Lexend ExtraBold"/>
              <a:cs typeface="Lexend ExtraBold"/>
              <a:sym typeface="Lexend ExtraBold"/>
            </a:endParaRPr>
          </a:p>
        </p:txBody>
      </p:sp>
      <p:sp>
        <p:nvSpPr>
          <p:cNvPr id="202" name="Google Shape;202;p23"/>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3"/>
          <p:cNvPicPr preferRelativeResize="0"/>
          <p:nvPr/>
        </p:nvPicPr>
        <p:blipFill>
          <a:blip r:embed="rId3">
            <a:alphaModFix/>
          </a:blip>
          <a:stretch>
            <a:fillRect/>
          </a:stretch>
        </p:blipFill>
        <p:spPr>
          <a:xfrm>
            <a:off x="533588" y="464338"/>
            <a:ext cx="429875" cy="429875"/>
          </a:xfrm>
          <a:prstGeom prst="rect">
            <a:avLst/>
          </a:prstGeom>
          <a:noFill/>
          <a:ln>
            <a:noFill/>
          </a:ln>
        </p:spPr>
      </p:pic>
      <p:pic>
        <p:nvPicPr>
          <p:cNvPr id="204" name="Google Shape;204;p23"/>
          <p:cNvPicPr preferRelativeResize="0"/>
          <p:nvPr/>
        </p:nvPicPr>
        <p:blipFill>
          <a:blip r:embed="rId4">
            <a:alphaModFix/>
          </a:blip>
          <a:stretch>
            <a:fillRect/>
          </a:stretch>
        </p:blipFill>
        <p:spPr>
          <a:xfrm>
            <a:off x="806225" y="1405100"/>
            <a:ext cx="3646875" cy="2711625"/>
          </a:xfrm>
          <a:prstGeom prst="rect">
            <a:avLst/>
          </a:prstGeom>
          <a:noFill/>
          <a:ln>
            <a:noFill/>
          </a:ln>
        </p:spPr>
      </p:pic>
      <p:sp>
        <p:nvSpPr>
          <p:cNvPr id="205" name="Google Shape;205;p23"/>
          <p:cNvSpPr txBox="1"/>
          <p:nvPr/>
        </p:nvSpPr>
        <p:spPr>
          <a:xfrm>
            <a:off x="806225" y="4283125"/>
            <a:ext cx="416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Lexend"/>
                <a:ea typeface="Lexend"/>
                <a:cs typeface="Lexend"/>
                <a:sym typeface="Lexend"/>
              </a:rPr>
              <a:t>Select 10 as hyperparameter for pca analysis</a:t>
            </a:r>
            <a:endParaRPr sz="1200">
              <a:solidFill>
                <a:schemeClr val="accent2"/>
              </a:solidFill>
              <a:latin typeface="Lexend"/>
              <a:ea typeface="Lexend"/>
              <a:cs typeface="Lexend"/>
              <a:sym typeface="Lexend"/>
            </a:endParaRPr>
          </a:p>
        </p:txBody>
      </p:sp>
      <p:pic>
        <p:nvPicPr>
          <p:cNvPr id="206" name="Google Shape;206;p23"/>
          <p:cNvPicPr preferRelativeResize="0"/>
          <p:nvPr/>
        </p:nvPicPr>
        <p:blipFill>
          <a:blip r:embed="rId5">
            <a:alphaModFix/>
          </a:blip>
          <a:stretch>
            <a:fillRect/>
          </a:stretch>
        </p:blipFill>
        <p:spPr>
          <a:xfrm>
            <a:off x="5110016" y="1355150"/>
            <a:ext cx="3340872" cy="2711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10" name="Shape 210"/>
        <p:cNvGrpSpPr/>
        <p:nvPr/>
      </p:nvGrpSpPr>
      <p:grpSpPr>
        <a:xfrm>
          <a:off x="0" y="0"/>
          <a:ext cx="0" cy="0"/>
          <a:chOff x="0" y="0"/>
          <a:chExt cx="0" cy="0"/>
        </a:xfrm>
      </p:grpSpPr>
      <p:sp>
        <p:nvSpPr>
          <p:cNvPr id="211" name="Google Shape;211;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12" name="Google Shape;212;p24"/>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13" name="Google Shape;213;p24"/>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CORRELATION</a:t>
            </a:r>
            <a:r>
              <a:rPr lang="en" sz="2400">
                <a:solidFill>
                  <a:srgbClr val="E49576"/>
                </a:solidFill>
                <a:latin typeface="Lexend ExtraBold"/>
                <a:ea typeface="Lexend ExtraBold"/>
                <a:cs typeface="Lexend ExtraBold"/>
                <a:sym typeface="Lexend ExtraBold"/>
              </a:rPr>
              <a:t> ANALYSIS</a:t>
            </a:r>
            <a:endParaRPr sz="2400">
              <a:solidFill>
                <a:srgbClr val="E49576"/>
              </a:solidFill>
              <a:latin typeface="Lexend ExtraBold"/>
              <a:ea typeface="Lexend ExtraBold"/>
              <a:cs typeface="Lexend ExtraBold"/>
              <a:sym typeface="Lexend ExtraBold"/>
            </a:endParaRPr>
          </a:p>
        </p:txBody>
      </p:sp>
      <p:sp>
        <p:nvSpPr>
          <p:cNvPr id="214" name="Google Shape;214;p24"/>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4"/>
          <p:cNvPicPr preferRelativeResize="0"/>
          <p:nvPr/>
        </p:nvPicPr>
        <p:blipFill>
          <a:blip r:embed="rId3">
            <a:alphaModFix/>
          </a:blip>
          <a:stretch>
            <a:fillRect/>
          </a:stretch>
        </p:blipFill>
        <p:spPr>
          <a:xfrm>
            <a:off x="533588" y="464338"/>
            <a:ext cx="429875" cy="429875"/>
          </a:xfrm>
          <a:prstGeom prst="rect">
            <a:avLst/>
          </a:prstGeom>
          <a:noFill/>
          <a:ln>
            <a:noFill/>
          </a:ln>
        </p:spPr>
      </p:pic>
      <p:pic>
        <p:nvPicPr>
          <p:cNvPr id="216" name="Google Shape;216;p24"/>
          <p:cNvPicPr preferRelativeResize="0"/>
          <p:nvPr/>
        </p:nvPicPr>
        <p:blipFill>
          <a:blip r:embed="rId4">
            <a:alphaModFix/>
          </a:blip>
          <a:stretch>
            <a:fillRect/>
          </a:stretch>
        </p:blipFill>
        <p:spPr>
          <a:xfrm>
            <a:off x="5080125" y="1511175"/>
            <a:ext cx="3520024" cy="2807500"/>
          </a:xfrm>
          <a:prstGeom prst="rect">
            <a:avLst/>
          </a:prstGeom>
          <a:noFill/>
          <a:ln>
            <a:noFill/>
          </a:ln>
        </p:spPr>
      </p:pic>
      <p:sp>
        <p:nvSpPr>
          <p:cNvPr id="217" name="Google Shape;217;p24"/>
          <p:cNvSpPr txBox="1"/>
          <p:nvPr>
            <p:ph idx="4294967295" type="body"/>
          </p:nvPr>
        </p:nvSpPr>
        <p:spPr>
          <a:xfrm>
            <a:off x="329125" y="1739700"/>
            <a:ext cx="4942800" cy="22611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Clr>
                <a:srgbClr val="FFFFFF"/>
              </a:buClr>
              <a:buSzPct val="100000"/>
              <a:buChar char="●"/>
            </a:pPr>
            <a:r>
              <a:rPr lang="en">
                <a:solidFill>
                  <a:srgbClr val="FFFFFF"/>
                </a:solidFill>
              </a:rPr>
              <a:t>Select features with high correlation with target (&gt;0.85)</a:t>
            </a:r>
            <a:endParaRPr>
              <a:solidFill>
                <a:srgbClr val="FFFFFF"/>
              </a:solidFill>
            </a:endParaRPr>
          </a:p>
          <a:p>
            <a:pPr indent="0" lvl="0" marL="0" rtl="0" algn="l">
              <a:spcBef>
                <a:spcPts val="1200"/>
              </a:spcBef>
              <a:spcAft>
                <a:spcPts val="0"/>
              </a:spcAft>
              <a:buNone/>
            </a:pPr>
            <a:r>
              <a:t/>
            </a:r>
            <a:endParaRPr>
              <a:solidFill>
                <a:srgbClr val="FFFFFF"/>
              </a:solidFill>
            </a:endParaRPr>
          </a:p>
          <a:p>
            <a:pPr indent="-298767" lvl="0" marL="457200" rtl="0" algn="l">
              <a:spcBef>
                <a:spcPts val="1200"/>
              </a:spcBef>
              <a:spcAft>
                <a:spcPts val="0"/>
              </a:spcAft>
              <a:buClr>
                <a:srgbClr val="FFFFFF"/>
              </a:buClr>
              <a:buSzPct val="100000"/>
              <a:buChar char="●"/>
            </a:pPr>
            <a:r>
              <a:rPr lang="en">
                <a:solidFill>
                  <a:srgbClr val="FFFFFF"/>
                </a:solidFill>
              </a:rPr>
              <a:t>Eliminate duplicate features such as:</a:t>
            </a:r>
            <a:endParaRPr>
              <a:solidFill>
                <a:srgbClr val="FFFFFF"/>
              </a:solidFill>
            </a:endParaRPr>
          </a:p>
          <a:p>
            <a:pPr indent="457200" lvl="0" marL="457200" rtl="0" algn="l">
              <a:spcBef>
                <a:spcPts val="1200"/>
              </a:spcBef>
              <a:spcAft>
                <a:spcPts val="0"/>
              </a:spcAft>
              <a:buNone/>
            </a:pPr>
            <a:r>
              <a:rPr lang="en">
                <a:solidFill>
                  <a:srgbClr val="FFFFFF"/>
                </a:solidFill>
              </a:rPr>
              <a:t># TNASB &amp; PEASB </a:t>
            </a:r>
            <a:endParaRPr>
              <a:solidFill>
                <a:srgbClr val="FFFFFF"/>
              </a:solidFill>
            </a:endParaRPr>
          </a:p>
          <a:p>
            <a:pPr indent="457200" lvl="0" marL="457200" rtl="0" algn="l">
              <a:spcBef>
                <a:spcPts val="1200"/>
              </a:spcBef>
              <a:spcAft>
                <a:spcPts val="0"/>
              </a:spcAft>
              <a:buNone/>
            </a:pPr>
            <a:r>
              <a:rPr lang="en">
                <a:solidFill>
                  <a:srgbClr val="FFFFFF"/>
                </a:solidFill>
              </a:rPr>
              <a:t># OPSCB &amp; OPISB</a:t>
            </a:r>
            <a:endParaRPr>
              <a:solidFill>
                <a:srgbClr val="FFFFFF"/>
              </a:solidFill>
            </a:endParaRPr>
          </a:p>
          <a:p>
            <a:pPr indent="0" lvl="0" marL="0" rtl="0" algn="l">
              <a:spcBef>
                <a:spcPts val="1200"/>
              </a:spcBef>
              <a:spcAft>
                <a:spcPts val="0"/>
              </a:spcAft>
              <a:buNone/>
            </a:pPr>
            <a:r>
              <a:t/>
            </a:r>
            <a:endParaRPr>
              <a:solidFill>
                <a:srgbClr val="FFFFFF"/>
              </a:solidFill>
            </a:endParaRPr>
          </a:p>
          <a:p>
            <a:pPr indent="-298767" lvl="0" marL="457200" rtl="0" algn="l">
              <a:spcBef>
                <a:spcPts val="1200"/>
              </a:spcBef>
              <a:spcAft>
                <a:spcPts val="0"/>
              </a:spcAft>
              <a:buClr>
                <a:srgbClr val="FFFFFF"/>
              </a:buClr>
              <a:buSzPct val="100000"/>
              <a:buChar char="●"/>
            </a:pPr>
            <a:r>
              <a:rPr lang="en">
                <a:solidFill>
                  <a:srgbClr val="FFFFFF"/>
                </a:solidFill>
              </a:rPr>
              <a:t>Features reduced from 306 to 11</a:t>
            </a:r>
            <a:endParaRPr>
              <a:solidFill>
                <a:srgbClr val="FFFFFF"/>
              </a:solidFill>
            </a:endParaRPr>
          </a:p>
        </p:txBody>
      </p:sp>
      <p:sp>
        <p:nvSpPr>
          <p:cNvPr id="218" name="Google Shape;218;p24"/>
          <p:cNvSpPr txBox="1"/>
          <p:nvPr/>
        </p:nvSpPr>
        <p:spPr>
          <a:xfrm>
            <a:off x="4740925" y="4397900"/>
            <a:ext cx="40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2"/>
                </a:solidFill>
                <a:latin typeface="Lato"/>
                <a:ea typeface="Lato"/>
                <a:cs typeface="Lato"/>
                <a:sym typeface="Lato"/>
              </a:rPr>
              <a:t>Two year Residential Sector Prediction Sample</a:t>
            </a:r>
            <a:endParaRPr sz="1200">
              <a:solidFill>
                <a:schemeClr val="accent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22" name="Shape 222"/>
        <p:cNvGrpSpPr/>
        <p:nvPr/>
      </p:nvGrpSpPr>
      <p:grpSpPr>
        <a:xfrm>
          <a:off x="0" y="0"/>
          <a:ext cx="0" cy="0"/>
          <a:chOff x="0" y="0"/>
          <a:chExt cx="0" cy="0"/>
        </a:xfrm>
      </p:grpSpPr>
      <p:sp>
        <p:nvSpPr>
          <p:cNvPr id="223" name="Google Shape;223;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24" name="Google Shape;224;p25"/>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25" name="Google Shape;225;p25"/>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Feature </a:t>
            </a:r>
            <a:r>
              <a:rPr lang="en" sz="2400">
                <a:solidFill>
                  <a:srgbClr val="E49576"/>
                </a:solidFill>
                <a:latin typeface="Lexend ExtraBold"/>
                <a:ea typeface="Lexend ExtraBold"/>
                <a:cs typeface="Lexend ExtraBold"/>
                <a:sym typeface="Lexend ExtraBold"/>
              </a:rPr>
              <a:t>Explanation</a:t>
            </a:r>
            <a:endParaRPr sz="2400">
              <a:solidFill>
                <a:srgbClr val="E49576"/>
              </a:solidFill>
              <a:latin typeface="Lexend ExtraBold"/>
              <a:ea typeface="Lexend ExtraBold"/>
              <a:cs typeface="Lexend ExtraBold"/>
              <a:sym typeface="Lexend ExtraBold"/>
            </a:endParaRPr>
          </a:p>
        </p:txBody>
      </p:sp>
      <p:sp>
        <p:nvSpPr>
          <p:cNvPr id="226" name="Google Shape;226;p25"/>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5"/>
          <p:cNvPicPr preferRelativeResize="0"/>
          <p:nvPr/>
        </p:nvPicPr>
        <p:blipFill>
          <a:blip r:embed="rId3">
            <a:alphaModFix/>
          </a:blip>
          <a:stretch>
            <a:fillRect/>
          </a:stretch>
        </p:blipFill>
        <p:spPr>
          <a:xfrm>
            <a:off x="533588" y="464338"/>
            <a:ext cx="429875" cy="429875"/>
          </a:xfrm>
          <a:prstGeom prst="rect">
            <a:avLst/>
          </a:prstGeom>
          <a:noFill/>
          <a:ln>
            <a:noFill/>
          </a:ln>
        </p:spPr>
      </p:pic>
      <p:sp>
        <p:nvSpPr>
          <p:cNvPr id="228" name="Google Shape;228;p25"/>
          <p:cNvSpPr txBox="1"/>
          <p:nvPr>
            <p:ph idx="4294967295" type="body"/>
          </p:nvPr>
        </p:nvSpPr>
        <p:spPr>
          <a:xfrm>
            <a:off x="329200" y="1564350"/>
            <a:ext cx="8614500" cy="318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"DFSCB"</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"Distillate fuel oil total consumption adjusted for process fuel."</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"ESSCB"</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"Electricity total consumption adjusted for process fuel."</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"NGRCV"</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"Natural gas expenditures in the residential sector"</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"OPISB"</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"Other petroleum products consumed by the industrial sector excluding refinery fuel and intermediate products."</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"TEPFB"</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"Total energy used as process fuel and other consumption that has no direct fuel costs"</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"TNSCB"</a:t>
            </a:r>
            <a:r>
              <a:rPr lang="en" sz="1000">
                <a:solidFill>
                  <a:srgbClr val="D4D4D4"/>
                </a:solidFill>
                <a:highlight>
                  <a:srgbClr val="1E1E1E"/>
                </a:highlight>
                <a:latin typeface="Courier New"/>
                <a:ea typeface="Courier New"/>
                <a:cs typeface="Courier New"/>
                <a:sym typeface="Courier New"/>
              </a:rPr>
              <a:t>:</a:t>
            </a:r>
            <a:r>
              <a:rPr lang="en" sz="1000">
                <a:solidFill>
                  <a:srgbClr val="CE9178"/>
                </a:solidFill>
                <a:highlight>
                  <a:srgbClr val="1E1E1E"/>
                </a:highlight>
                <a:latin typeface="Courier New"/>
                <a:ea typeface="Courier New"/>
                <a:cs typeface="Courier New"/>
                <a:sym typeface="Courier New"/>
              </a:rPr>
              <a:t>"Total net energy consumption"</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00">
                <a:solidFill>
                  <a:srgbClr val="CE9178"/>
                </a:solidFill>
                <a:highlight>
                  <a:srgbClr val="1E1E1E"/>
                </a:highlight>
                <a:latin typeface="Courier New"/>
                <a:ea typeface="Courier New"/>
                <a:cs typeface="Courier New"/>
                <a:sym typeface="Courier New"/>
              </a:rPr>
              <a:t>"WWIXB"</a:t>
            </a:r>
            <a:r>
              <a:rPr lang="en" sz="1000">
                <a:solidFill>
                  <a:srgbClr val="D4D4D4"/>
                </a:solidFill>
                <a:highlight>
                  <a:srgbClr val="1E1E1E"/>
                </a:highlight>
                <a:latin typeface="Courier New"/>
                <a:ea typeface="Courier New"/>
                <a:cs typeface="Courier New"/>
                <a:sym typeface="Courier New"/>
              </a:rPr>
              <a:t> : </a:t>
            </a:r>
            <a:r>
              <a:rPr lang="en" sz="1000">
                <a:solidFill>
                  <a:srgbClr val="CE9178"/>
                </a:solidFill>
                <a:highlight>
                  <a:srgbClr val="1E1E1E"/>
                </a:highlight>
                <a:latin typeface="Courier New"/>
                <a:ea typeface="Courier New"/>
                <a:cs typeface="Courier New"/>
                <a:sym typeface="Courier New"/>
              </a:rPr>
              <a:t>"Wood and waste consumed by the industrial sector, at no cost."</a:t>
            </a:r>
            <a:endParaRPr sz="10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32" name="Shape 232"/>
        <p:cNvGrpSpPr/>
        <p:nvPr/>
      </p:nvGrpSpPr>
      <p:grpSpPr>
        <a:xfrm>
          <a:off x="0" y="0"/>
          <a:ext cx="0" cy="0"/>
          <a:chOff x="0" y="0"/>
          <a:chExt cx="0" cy="0"/>
        </a:xfrm>
      </p:grpSpPr>
      <p:sp>
        <p:nvSpPr>
          <p:cNvPr id="233" name="Google Shape;23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34" name="Google Shape;234;p26"/>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35" name="Google Shape;235;p26"/>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SAMPLE TARGET</a:t>
            </a:r>
            <a:endParaRPr sz="2400">
              <a:solidFill>
                <a:srgbClr val="E49576"/>
              </a:solidFill>
              <a:latin typeface="Lexend ExtraBold"/>
              <a:ea typeface="Lexend ExtraBold"/>
              <a:cs typeface="Lexend ExtraBold"/>
              <a:sym typeface="Lexend ExtraBold"/>
            </a:endParaRPr>
          </a:p>
        </p:txBody>
      </p:sp>
      <p:sp>
        <p:nvSpPr>
          <p:cNvPr id="236" name="Google Shape;236;p26"/>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6"/>
          <p:cNvPicPr preferRelativeResize="0"/>
          <p:nvPr/>
        </p:nvPicPr>
        <p:blipFill>
          <a:blip r:embed="rId3">
            <a:alphaModFix/>
          </a:blip>
          <a:stretch>
            <a:fillRect/>
          </a:stretch>
        </p:blipFill>
        <p:spPr>
          <a:xfrm>
            <a:off x="533588" y="464338"/>
            <a:ext cx="429875" cy="429875"/>
          </a:xfrm>
          <a:prstGeom prst="rect">
            <a:avLst/>
          </a:prstGeom>
          <a:noFill/>
          <a:ln>
            <a:noFill/>
          </a:ln>
        </p:spPr>
      </p:pic>
      <p:sp>
        <p:nvSpPr>
          <p:cNvPr id="238" name="Google Shape;238;p26"/>
          <p:cNvSpPr txBox="1"/>
          <p:nvPr/>
        </p:nvSpPr>
        <p:spPr>
          <a:xfrm>
            <a:off x="2501700" y="4380550"/>
            <a:ext cx="4040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2"/>
                </a:solidFill>
                <a:latin typeface="Lato"/>
                <a:ea typeface="Lato"/>
                <a:cs typeface="Lato"/>
                <a:sym typeface="Lato"/>
              </a:rPr>
              <a:t>California </a:t>
            </a:r>
            <a:r>
              <a:rPr lang="en" sz="1100">
                <a:solidFill>
                  <a:schemeClr val="accent2"/>
                </a:solidFill>
                <a:latin typeface="Lato"/>
                <a:ea typeface="Lato"/>
                <a:cs typeface="Lato"/>
                <a:sym typeface="Lato"/>
              </a:rPr>
              <a:t>Residential </a:t>
            </a:r>
            <a:r>
              <a:rPr lang="en" sz="1100">
                <a:solidFill>
                  <a:schemeClr val="accent2"/>
                </a:solidFill>
                <a:latin typeface="Lato"/>
                <a:ea typeface="Lato"/>
                <a:cs typeface="Lato"/>
                <a:sym typeface="Lato"/>
              </a:rPr>
              <a:t>Consumption</a:t>
            </a:r>
            <a:r>
              <a:rPr lang="en" sz="1100">
                <a:solidFill>
                  <a:schemeClr val="accent2"/>
                </a:solidFill>
                <a:latin typeface="Lato"/>
                <a:ea typeface="Lato"/>
                <a:cs typeface="Lato"/>
                <a:sym typeface="Lato"/>
              </a:rPr>
              <a:t> </a:t>
            </a:r>
            <a:endParaRPr sz="1100">
              <a:solidFill>
                <a:schemeClr val="accent2"/>
              </a:solidFill>
              <a:latin typeface="Lato"/>
              <a:ea typeface="Lato"/>
              <a:cs typeface="Lato"/>
              <a:sym typeface="Lato"/>
            </a:endParaRPr>
          </a:p>
        </p:txBody>
      </p:sp>
      <p:pic>
        <p:nvPicPr>
          <p:cNvPr id="239" name="Google Shape;239;p26"/>
          <p:cNvPicPr preferRelativeResize="0"/>
          <p:nvPr/>
        </p:nvPicPr>
        <p:blipFill>
          <a:blip r:embed="rId4">
            <a:alphaModFix/>
          </a:blip>
          <a:stretch>
            <a:fillRect/>
          </a:stretch>
        </p:blipFill>
        <p:spPr>
          <a:xfrm>
            <a:off x="2303275" y="1097150"/>
            <a:ext cx="4212852" cy="325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43" name="Shape 243"/>
        <p:cNvGrpSpPr/>
        <p:nvPr/>
      </p:nvGrpSpPr>
      <p:grpSpPr>
        <a:xfrm>
          <a:off x="0" y="0"/>
          <a:ext cx="0" cy="0"/>
          <a:chOff x="0" y="0"/>
          <a:chExt cx="0" cy="0"/>
        </a:xfrm>
      </p:grpSpPr>
      <p:sp>
        <p:nvSpPr>
          <p:cNvPr id="244" name="Google Shape;244;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45" name="Google Shape;245;p27"/>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46" name="Google Shape;246;p27"/>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SAMPLE RELATION</a:t>
            </a:r>
            <a:endParaRPr sz="2400">
              <a:solidFill>
                <a:srgbClr val="E49576"/>
              </a:solidFill>
              <a:latin typeface="Lexend ExtraBold"/>
              <a:ea typeface="Lexend ExtraBold"/>
              <a:cs typeface="Lexend ExtraBold"/>
              <a:sym typeface="Lexend ExtraBold"/>
            </a:endParaRPr>
          </a:p>
        </p:txBody>
      </p:sp>
      <p:sp>
        <p:nvSpPr>
          <p:cNvPr id="247" name="Google Shape;247;p27"/>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7"/>
          <p:cNvPicPr preferRelativeResize="0"/>
          <p:nvPr/>
        </p:nvPicPr>
        <p:blipFill>
          <a:blip r:embed="rId3">
            <a:alphaModFix/>
          </a:blip>
          <a:stretch>
            <a:fillRect/>
          </a:stretch>
        </p:blipFill>
        <p:spPr>
          <a:xfrm>
            <a:off x="533588" y="464338"/>
            <a:ext cx="429875" cy="429875"/>
          </a:xfrm>
          <a:prstGeom prst="rect">
            <a:avLst/>
          </a:prstGeom>
          <a:noFill/>
          <a:ln>
            <a:noFill/>
          </a:ln>
        </p:spPr>
      </p:pic>
      <p:pic>
        <p:nvPicPr>
          <p:cNvPr id="249" name="Google Shape;249;p27"/>
          <p:cNvPicPr preferRelativeResize="0"/>
          <p:nvPr/>
        </p:nvPicPr>
        <p:blipFill>
          <a:blip r:embed="rId4">
            <a:alphaModFix/>
          </a:blip>
          <a:stretch>
            <a:fillRect/>
          </a:stretch>
        </p:blipFill>
        <p:spPr>
          <a:xfrm>
            <a:off x="2467000" y="1142546"/>
            <a:ext cx="4040700" cy="3238004"/>
          </a:xfrm>
          <a:prstGeom prst="rect">
            <a:avLst/>
          </a:prstGeom>
          <a:noFill/>
          <a:ln>
            <a:noFill/>
          </a:ln>
        </p:spPr>
      </p:pic>
      <p:sp>
        <p:nvSpPr>
          <p:cNvPr id="250" name="Google Shape;250;p27"/>
          <p:cNvSpPr txBox="1"/>
          <p:nvPr/>
        </p:nvSpPr>
        <p:spPr>
          <a:xfrm>
            <a:off x="2501700" y="4380550"/>
            <a:ext cx="4040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2"/>
                </a:solidFill>
                <a:latin typeface="Lato"/>
                <a:ea typeface="Lato"/>
                <a:cs typeface="Lato"/>
                <a:sym typeface="Lato"/>
              </a:rPr>
              <a:t>California Residential Consumption </a:t>
            </a:r>
            <a:endParaRPr sz="1100">
              <a:solidFill>
                <a:schemeClr val="accent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54" name="Shape 254"/>
        <p:cNvGrpSpPr/>
        <p:nvPr/>
      </p:nvGrpSpPr>
      <p:grpSpPr>
        <a:xfrm>
          <a:off x="0" y="0"/>
          <a:ext cx="0" cy="0"/>
          <a:chOff x="0" y="0"/>
          <a:chExt cx="0" cy="0"/>
        </a:xfrm>
      </p:grpSpPr>
      <p:sp>
        <p:nvSpPr>
          <p:cNvPr id="255" name="Google Shape;25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56" name="Google Shape;256;p28"/>
          <p:cNvCxnSpPr/>
          <p:nvPr/>
        </p:nvCxnSpPr>
        <p:spPr>
          <a:xfrm rot="10800000">
            <a:off x="2811600" y="1047600"/>
            <a:ext cx="600" cy="3162300"/>
          </a:xfrm>
          <a:prstGeom prst="straightConnector1">
            <a:avLst/>
          </a:prstGeom>
          <a:noFill/>
          <a:ln cap="flat" cmpd="sng" w="28575">
            <a:solidFill>
              <a:srgbClr val="FFFFFF"/>
            </a:solidFill>
            <a:prstDash val="solid"/>
            <a:round/>
            <a:headEnd len="med" w="med" type="none"/>
            <a:tailEnd len="med" w="med" type="none"/>
          </a:ln>
        </p:spPr>
      </p:cxnSp>
      <p:sp>
        <p:nvSpPr>
          <p:cNvPr id="257" name="Google Shape;257;p28"/>
          <p:cNvSpPr txBox="1"/>
          <p:nvPr/>
        </p:nvSpPr>
        <p:spPr>
          <a:xfrm>
            <a:off x="3034125" y="2846989"/>
            <a:ext cx="5397000" cy="17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49576"/>
                </a:solidFill>
                <a:latin typeface="Lexend ExtraBold"/>
                <a:ea typeface="Lexend ExtraBold"/>
                <a:cs typeface="Lexend ExtraBold"/>
                <a:sym typeface="Lexend ExtraBold"/>
              </a:rPr>
              <a:t>PREDICTION</a:t>
            </a:r>
            <a:r>
              <a:rPr lang="en" sz="3400">
                <a:solidFill>
                  <a:srgbClr val="E49576"/>
                </a:solidFill>
                <a:latin typeface="Lexend ExtraBold"/>
                <a:ea typeface="Lexend ExtraBold"/>
                <a:cs typeface="Lexend ExtraBold"/>
                <a:sym typeface="Lexend ExtraBold"/>
              </a:rPr>
              <a:t> AND EVALUATION </a:t>
            </a:r>
            <a:endParaRPr sz="3400">
              <a:solidFill>
                <a:srgbClr val="E49576"/>
              </a:solidFill>
              <a:latin typeface="Lexend ExtraBold"/>
              <a:ea typeface="Lexend ExtraBold"/>
              <a:cs typeface="Lexend ExtraBold"/>
              <a:sym typeface="Lexend ExtraBold"/>
            </a:endParaRPr>
          </a:p>
        </p:txBody>
      </p:sp>
      <p:sp>
        <p:nvSpPr>
          <p:cNvPr id="258" name="Google Shape;258;p28"/>
          <p:cNvSpPr txBox="1"/>
          <p:nvPr/>
        </p:nvSpPr>
        <p:spPr>
          <a:xfrm>
            <a:off x="3240200" y="1441588"/>
            <a:ext cx="1434300" cy="1231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solidFill>
                <a:srgbClr val="191919"/>
              </a:solidFill>
              <a:latin typeface="Lexend ExtraBold"/>
              <a:ea typeface="Lexend ExtraBold"/>
              <a:cs typeface="Lexend ExtraBold"/>
              <a:sym typeface="Lexend ExtraBold"/>
            </a:endParaRPr>
          </a:p>
        </p:txBody>
      </p:sp>
      <p:pic>
        <p:nvPicPr>
          <p:cNvPr id="259" name="Google Shape;259;p28"/>
          <p:cNvPicPr preferRelativeResize="0"/>
          <p:nvPr/>
        </p:nvPicPr>
        <p:blipFill>
          <a:blip r:embed="rId3">
            <a:alphaModFix/>
          </a:blip>
          <a:stretch>
            <a:fillRect/>
          </a:stretch>
        </p:blipFill>
        <p:spPr>
          <a:xfrm>
            <a:off x="3443100" y="1576550"/>
            <a:ext cx="1028500" cy="102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63" name="Shape 263"/>
        <p:cNvGrpSpPr/>
        <p:nvPr/>
      </p:nvGrpSpPr>
      <p:grpSpPr>
        <a:xfrm>
          <a:off x="0" y="0"/>
          <a:ext cx="0" cy="0"/>
          <a:chOff x="0" y="0"/>
          <a:chExt cx="0" cy="0"/>
        </a:xfrm>
      </p:grpSpPr>
      <p:sp>
        <p:nvSpPr>
          <p:cNvPr id="264" name="Google Shape;264;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65" name="Google Shape;265;p29"/>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66" name="Google Shape;266;p29"/>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SARIMAX </a:t>
            </a:r>
            <a:endParaRPr sz="2400">
              <a:solidFill>
                <a:srgbClr val="E49576"/>
              </a:solidFill>
              <a:latin typeface="Lexend ExtraBold"/>
              <a:ea typeface="Lexend ExtraBold"/>
              <a:cs typeface="Lexend ExtraBold"/>
              <a:sym typeface="Lexend ExtraBold"/>
            </a:endParaRPr>
          </a:p>
        </p:txBody>
      </p:sp>
      <p:sp>
        <p:nvSpPr>
          <p:cNvPr id="267" name="Google Shape;267;p29"/>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txBox="1"/>
          <p:nvPr>
            <p:ph idx="4294967295" type="body"/>
          </p:nvPr>
        </p:nvSpPr>
        <p:spPr>
          <a:xfrm>
            <a:off x="483175" y="1383475"/>
            <a:ext cx="8053200" cy="336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rgbClr val="D1D5DB"/>
                </a:solidFill>
                <a:highlight>
                  <a:srgbClr val="191919"/>
                </a:highlight>
                <a:latin typeface="Roboto"/>
                <a:ea typeface="Roboto"/>
                <a:cs typeface="Roboto"/>
                <a:sym typeface="Roboto"/>
              </a:rPr>
              <a:t>SARIMAX, short for Seasonal Autoregressive Integrated Moving Average with Exogenous Variables, is a time series forecasting model that extends the traditional ARIMA model to incorporate seasonality and exogenous variables. It is a powerful tool for analyzing and forecasting time series data that exhibits seasonal patterns and is influenced by external factors.</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rPr lang="en" sz="1200">
                <a:solidFill>
                  <a:srgbClr val="D1D5DB"/>
                </a:solidFill>
                <a:highlight>
                  <a:srgbClr val="191919"/>
                </a:highlight>
                <a:latin typeface="Roboto"/>
                <a:ea typeface="Roboto"/>
                <a:cs typeface="Roboto"/>
                <a:sym typeface="Roboto"/>
              </a:rPr>
              <a:t>SARIMAX is generally preferred when the data exhibits clear seasonal patterns and there are known external factors that influence the time series.</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rPr lang="en" sz="1200">
                <a:solidFill>
                  <a:srgbClr val="D1D5DB"/>
                </a:solidFill>
                <a:highlight>
                  <a:srgbClr val="191919"/>
                </a:highlight>
                <a:latin typeface="Roboto"/>
                <a:ea typeface="Roboto"/>
                <a:cs typeface="Roboto"/>
                <a:sym typeface="Roboto"/>
              </a:rPr>
              <a:t>SARIMAX is a statistical model based on autoregressive and moving average components, extended to handle seasonality and exogenous variables. It relies on the assumption that future values depend on past values and can capture linear relationships.</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1200"/>
              </a:spcAft>
              <a:buNone/>
            </a:pPr>
            <a:r>
              <a:t/>
            </a:r>
            <a:endParaRPr sz="1200">
              <a:solidFill>
                <a:srgbClr val="D1D5DB"/>
              </a:solidFill>
              <a:highlight>
                <a:srgbClr val="444654"/>
              </a:highlight>
              <a:latin typeface="Roboto"/>
              <a:ea typeface="Roboto"/>
              <a:cs typeface="Roboto"/>
              <a:sym typeface="Roboto"/>
            </a:endParaRPr>
          </a:p>
        </p:txBody>
      </p:sp>
      <p:pic>
        <p:nvPicPr>
          <p:cNvPr id="269" name="Google Shape;269;p29"/>
          <p:cNvPicPr preferRelativeResize="0"/>
          <p:nvPr/>
        </p:nvPicPr>
        <p:blipFill>
          <a:blip r:embed="rId3">
            <a:alphaModFix/>
          </a:blip>
          <a:stretch>
            <a:fillRect/>
          </a:stretch>
        </p:blipFill>
        <p:spPr>
          <a:xfrm>
            <a:off x="551725" y="482475"/>
            <a:ext cx="393600"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73" name="Shape 273"/>
        <p:cNvGrpSpPr/>
        <p:nvPr/>
      </p:nvGrpSpPr>
      <p:grpSpPr>
        <a:xfrm>
          <a:off x="0" y="0"/>
          <a:ext cx="0" cy="0"/>
          <a:chOff x="0" y="0"/>
          <a:chExt cx="0" cy="0"/>
        </a:xfrm>
      </p:grpSpPr>
      <p:sp>
        <p:nvSpPr>
          <p:cNvPr id="274" name="Google Shape;27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75" name="Google Shape;275;p30"/>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76" name="Google Shape;276;p30"/>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SARIMAX Assumption</a:t>
            </a:r>
            <a:endParaRPr sz="2400">
              <a:solidFill>
                <a:srgbClr val="E49576"/>
              </a:solidFill>
              <a:latin typeface="Lexend ExtraBold"/>
              <a:ea typeface="Lexend ExtraBold"/>
              <a:cs typeface="Lexend ExtraBold"/>
              <a:sym typeface="Lexend ExtraBold"/>
            </a:endParaRPr>
          </a:p>
        </p:txBody>
      </p:sp>
      <p:sp>
        <p:nvSpPr>
          <p:cNvPr id="277" name="Google Shape;277;p30"/>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0"/>
          <p:cNvPicPr preferRelativeResize="0"/>
          <p:nvPr/>
        </p:nvPicPr>
        <p:blipFill>
          <a:blip r:embed="rId3">
            <a:alphaModFix/>
          </a:blip>
          <a:stretch>
            <a:fillRect/>
          </a:stretch>
        </p:blipFill>
        <p:spPr>
          <a:xfrm>
            <a:off x="551725" y="482475"/>
            <a:ext cx="393600" cy="393600"/>
          </a:xfrm>
          <a:prstGeom prst="rect">
            <a:avLst/>
          </a:prstGeom>
          <a:noFill/>
          <a:ln>
            <a:noFill/>
          </a:ln>
        </p:spPr>
      </p:pic>
      <p:pic>
        <p:nvPicPr>
          <p:cNvPr id="279" name="Google Shape;279;p30"/>
          <p:cNvPicPr preferRelativeResize="0"/>
          <p:nvPr/>
        </p:nvPicPr>
        <p:blipFill>
          <a:blip r:embed="rId4">
            <a:alphaModFix/>
          </a:blip>
          <a:stretch>
            <a:fillRect/>
          </a:stretch>
        </p:blipFill>
        <p:spPr>
          <a:xfrm>
            <a:off x="483174" y="1491302"/>
            <a:ext cx="4221101" cy="3181573"/>
          </a:xfrm>
          <a:prstGeom prst="rect">
            <a:avLst/>
          </a:prstGeom>
          <a:noFill/>
          <a:ln>
            <a:noFill/>
          </a:ln>
        </p:spPr>
      </p:pic>
      <p:pic>
        <p:nvPicPr>
          <p:cNvPr id="280" name="Google Shape;280;p30"/>
          <p:cNvPicPr preferRelativeResize="0"/>
          <p:nvPr/>
        </p:nvPicPr>
        <p:blipFill>
          <a:blip r:embed="rId5">
            <a:alphaModFix/>
          </a:blip>
          <a:stretch>
            <a:fillRect/>
          </a:stretch>
        </p:blipFill>
        <p:spPr>
          <a:xfrm>
            <a:off x="4846925" y="1491300"/>
            <a:ext cx="4134925" cy="30175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84" name="Shape 284"/>
        <p:cNvGrpSpPr/>
        <p:nvPr/>
      </p:nvGrpSpPr>
      <p:grpSpPr>
        <a:xfrm>
          <a:off x="0" y="0"/>
          <a:ext cx="0" cy="0"/>
          <a:chOff x="0" y="0"/>
          <a:chExt cx="0" cy="0"/>
        </a:xfrm>
      </p:grpSpPr>
      <p:sp>
        <p:nvSpPr>
          <p:cNvPr id="285" name="Google Shape;285;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86" name="Google Shape;286;p31"/>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87" name="Google Shape;287;p31"/>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SARIMAX VALIDATION</a:t>
            </a:r>
            <a:endParaRPr sz="2400">
              <a:solidFill>
                <a:srgbClr val="E49576"/>
              </a:solidFill>
              <a:latin typeface="Lexend ExtraBold"/>
              <a:ea typeface="Lexend ExtraBold"/>
              <a:cs typeface="Lexend ExtraBold"/>
              <a:sym typeface="Lexend ExtraBold"/>
            </a:endParaRPr>
          </a:p>
        </p:txBody>
      </p:sp>
      <p:sp>
        <p:nvSpPr>
          <p:cNvPr id="288" name="Google Shape;288;p31"/>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1"/>
          <p:cNvPicPr preferRelativeResize="0"/>
          <p:nvPr/>
        </p:nvPicPr>
        <p:blipFill rotWithShape="1">
          <a:blip r:embed="rId3">
            <a:alphaModFix/>
          </a:blip>
          <a:srcRect b="59739" l="0" r="47418" t="0"/>
          <a:stretch/>
        </p:blipFill>
        <p:spPr>
          <a:xfrm>
            <a:off x="1646049" y="1330350"/>
            <a:ext cx="4376724" cy="3351000"/>
          </a:xfrm>
          <a:prstGeom prst="rect">
            <a:avLst/>
          </a:prstGeom>
          <a:noFill/>
          <a:ln>
            <a:noFill/>
          </a:ln>
        </p:spPr>
      </p:pic>
      <p:sp>
        <p:nvSpPr>
          <p:cNvPr id="290" name="Google Shape;290;p31"/>
          <p:cNvSpPr txBox="1"/>
          <p:nvPr>
            <p:ph idx="4294967295" type="body"/>
          </p:nvPr>
        </p:nvSpPr>
        <p:spPr>
          <a:xfrm>
            <a:off x="6449075" y="1685450"/>
            <a:ext cx="2516700" cy="9183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1400">
                <a:solidFill>
                  <a:srgbClr val="9FC5E8"/>
                </a:solidFill>
                <a:latin typeface="Lexend"/>
                <a:ea typeface="Lexend"/>
                <a:cs typeface="Lexend"/>
                <a:sym typeface="Lexend"/>
              </a:rPr>
              <a:t>5 year prediction based on </a:t>
            </a:r>
            <a:r>
              <a:rPr lang="en" sz="1400">
                <a:solidFill>
                  <a:srgbClr val="E49576"/>
                </a:solidFill>
                <a:latin typeface="Lexend"/>
                <a:ea typeface="Lexend"/>
                <a:cs typeface="Lexend"/>
                <a:sym typeface="Lexend"/>
              </a:rPr>
              <a:t>pca</a:t>
            </a:r>
            <a:r>
              <a:rPr lang="en" sz="1400">
                <a:solidFill>
                  <a:srgbClr val="9FC5E8"/>
                </a:solidFill>
                <a:latin typeface="Lexend"/>
                <a:ea typeface="Lexend"/>
                <a:cs typeface="Lexend"/>
                <a:sym typeface="Lexend"/>
              </a:rPr>
              <a:t> data</a:t>
            </a:r>
            <a:endParaRPr sz="1400">
              <a:solidFill>
                <a:srgbClr val="9FC5E8"/>
              </a:solidFill>
              <a:latin typeface="Lexend"/>
              <a:ea typeface="Lexend"/>
              <a:cs typeface="Lexend"/>
              <a:sym typeface="Lexend"/>
            </a:endParaRPr>
          </a:p>
          <a:p>
            <a:pPr indent="0" lvl="0" marL="0" rtl="0" algn="l">
              <a:spcBef>
                <a:spcPts val="1200"/>
              </a:spcBef>
              <a:spcAft>
                <a:spcPts val="0"/>
              </a:spcAft>
              <a:buNone/>
            </a:pPr>
            <a:r>
              <a:rPr lang="en" sz="1400">
                <a:solidFill>
                  <a:srgbClr val="9FC5E8"/>
                </a:solidFill>
                <a:latin typeface="Lexend"/>
                <a:ea typeface="Lexend"/>
                <a:cs typeface="Lexend"/>
                <a:sym typeface="Lexend"/>
              </a:rPr>
              <a:t>MAPE: 0.009399553213092346</a:t>
            </a:r>
            <a:endParaRPr sz="1400">
              <a:solidFill>
                <a:srgbClr val="9FC5E8"/>
              </a:solidFill>
              <a:latin typeface="Lexend"/>
              <a:ea typeface="Lexend"/>
              <a:cs typeface="Lexend"/>
              <a:sym typeface="Lexend"/>
            </a:endParaRPr>
          </a:p>
          <a:p>
            <a:pPr indent="0" lvl="0" marL="0" rtl="0" algn="l">
              <a:spcBef>
                <a:spcPts val="0"/>
              </a:spcBef>
              <a:spcAft>
                <a:spcPts val="1200"/>
              </a:spcAft>
              <a:buNone/>
            </a:pPr>
            <a:r>
              <a:t/>
            </a:r>
            <a:endParaRPr/>
          </a:p>
        </p:txBody>
      </p:sp>
      <p:pic>
        <p:nvPicPr>
          <p:cNvPr id="291" name="Google Shape;291;p31"/>
          <p:cNvPicPr preferRelativeResize="0"/>
          <p:nvPr/>
        </p:nvPicPr>
        <p:blipFill>
          <a:blip r:embed="rId4">
            <a:alphaModFix/>
          </a:blip>
          <a:stretch>
            <a:fillRect/>
          </a:stretch>
        </p:blipFill>
        <p:spPr>
          <a:xfrm>
            <a:off x="551725" y="482475"/>
            <a:ext cx="393600" cy="39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95" name="Shape 95"/>
        <p:cNvGrpSpPr/>
        <p:nvPr/>
      </p:nvGrpSpPr>
      <p:grpSpPr>
        <a:xfrm>
          <a:off x="0" y="0"/>
          <a:ext cx="0" cy="0"/>
          <a:chOff x="0" y="0"/>
          <a:chExt cx="0" cy="0"/>
        </a:xfrm>
      </p:grpSpPr>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97" name="Google Shape;97;p14"/>
          <p:cNvCxnSpPr/>
          <p:nvPr/>
        </p:nvCxnSpPr>
        <p:spPr>
          <a:xfrm rot="10800000">
            <a:off x="2811600" y="1047600"/>
            <a:ext cx="600" cy="3162300"/>
          </a:xfrm>
          <a:prstGeom prst="straightConnector1">
            <a:avLst/>
          </a:prstGeom>
          <a:noFill/>
          <a:ln cap="flat" cmpd="sng" w="28575">
            <a:solidFill>
              <a:srgbClr val="FFFFFF"/>
            </a:solidFill>
            <a:prstDash val="solid"/>
            <a:round/>
            <a:headEnd len="med" w="med" type="none"/>
            <a:tailEnd len="med" w="med" type="none"/>
          </a:ln>
        </p:spPr>
      </p:cxnSp>
      <p:sp>
        <p:nvSpPr>
          <p:cNvPr id="98" name="Google Shape;98;p14"/>
          <p:cNvSpPr txBox="1"/>
          <p:nvPr/>
        </p:nvSpPr>
        <p:spPr>
          <a:xfrm>
            <a:off x="3034125" y="2846989"/>
            <a:ext cx="5397000" cy="17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49576"/>
                </a:solidFill>
                <a:latin typeface="Lexend ExtraBold"/>
                <a:ea typeface="Lexend ExtraBold"/>
                <a:cs typeface="Lexend ExtraBold"/>
                <a:sym typeface="Lexend ExtraBold"/>
              </a:rPr>
              <a:t>INTRODUCTION AND PROJECT SUMMARY</a:t>
            </a:r>
            <a:endParaRPr sz="3400">
              <a:solidFill>
                <a:srgbClr val="E49576"/>
              </a:solidFill>
              <a:latin typeface="Lexend ExtraBold"/>
              <a:ea typeface="Lexend ExtraBold"/>
              <a:cs typeface="Lexend ExtraBold"/>
              <a:sym typeface="Lexend ExtraBold"/>
            </a:endParaRPr>
          </a:p>
        </p:txBody>
      </p:sp>
      <p:sp>
        <p:nvSpPr>
          <p:cNvPr id="99" name="Google Shape;99;p14"/>
          <p:cNvSpPr txBox="1"/>
          <p:nvPr/>
        </p:nvSpPr>
        <p:spPr>
          <a:xfrm>
            <a:off x="3240200" y="1441588"/>
            <a:ext cx="1434300" cy="1231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solidFill>
                <a:srgbClr val="191919"/>
              </a:solidFill>
              <a:latin typeface="Lexend ExtraBold"/>
              <a:ea typeface="Lexend ExtraBold"/>
              <a:cs typeface="Lexend ExtraBold"/>
              <a:sym typeface="Lexend ExtraBold"/>
            </a:endParaRPr>
          </a:p>
        </p:txBody>
      </p:sp>
      <p:pic>
        <p:nvPicPr>
          <p:cNvPr id="100" name="Google Shape;100;p14"/>
          <p:cNvPicPr preferRelativeResize="0"/>
          <p:nvPr/>
        </p:nvPicPr>
        <p:blipFill>
          <a:blip r:embed="rId3">
            <a:alphaModFix/>
          </a:blip>
          <a:stretch>
            <a:fillRect/>
          </a:stretch>
        </p:blipFill>
        <p:spPr>
          <a:xfrm>
            <a:off x="3507238" y="1607225"/>
            <a:ext cx="900225" cy="90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295" name="Shape 295"/>
        <p:cNvGrpSpPr/>
        <p:nvPr/>
      </p:nvGrpSpPr>
      <p:grpSpPr>
        <a:xfrm>
          <a:off x="0" y="0"/>
          <a:ext cx="0" cy="0"/>
          <a:chOff x="0" y="0"/>
          <a:chExt cx="0" cy="0"/>
        </a:xfrm>
      </p:grpSpPr>
      <p:sp>
        <p:nvSpPr>
          <p:cNvPr id="296" name="Google Shape;296;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97" name="Google Shape;297;p32"/>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298" name="Google Shape;298;p32"/>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SARIMAX PREDICTION</a:t>
            </a:r>
            <a:endParaRPr sz="2400">
              <a:solidFill>
                <a:srgbClr val="E49576"/>
              </a:solidFill>
              <a:latin typeface="Lexend ExtraBold"/>
              <a:ea typeface="Lexend ExtraBold"/>
              <a:cs typeface="Lexend ExtraBold"/>
              <a:sym typeface="Lexend ExtraBold"/>
            </a:endParaRPr>
          </a:p>
        </p:txBody>
      </p:sp>
      <p:sp>
        <p:nvSpPr>
          <p:cNvPr id="299" name="Google Shape;299;p32"/>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txBox="1"/>
          <p:nvPr>
            <p:ph idx="4294967295" type="body"/>
          </p:nvPr>
        </p:nvSpPr>
        <p:spPr>
          <a:xfrm>
            <a:off x="6114400" y="1488425"/>
            <a:ext cx="2421900" cy="6789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1400">
                <a:solidFill>
                  <a:srgbClr val="9FC5E8"/>
                </a:solidFill>
                <a:latin typeface="Lexend"/>
                <a:ea typeface="Lexend"/>
                <a:cs typeface="Lexend"/>
                <a:sym typeface="Lexend"/>
              </a:rPr>
              <a:t>2 </a:t>
            </a:r>
            <a:r>
              <a:rPr lang="en" sz="1400">
                <a:solidFill>
                  <a:srgbClr val="9FC5E8"/>
                </a:solidFill>
                <a:latin typeface="Lexend"/>
                <a:ea typeface="Lexend"/>
                <a:cs typeface="Lexend"/>
                <a:sym typeface="Lexend"/>
              </a:rPr>
              <a:t>year prediction based on </a:t>
            </a:r>
            <a:r>
              <a:rPr lang="en" sz="1400">
                <a:solidFill>
                  <a:srgbClr val="E49576"/>
                </a:solidFill>
                <a:latin typeface="Lexend"/>
                <a:ea typeface="Lexend"/>
                <a:cs typeface="Lexend"/>
                <a:sym typeface="Lexend"/>
              </a:rPr>
              <a:t>pca</a:t>
            </a:r>
            <a:r>
              <a:rPr lang="en" sz="1400">
                <a:solidFill>
                  <a:srgbClr val="9FC5E8"/>
                </a:solidFill>
                <a:latin typeface="Lexend"/>
                <a:ea typeface="Lexend"/>
                <a:cs typeface="Lexend"/>
                <a:sym typeface="Lexend"/>
              </a:rPr>
              <a:t> data</a:t>
            </a:r>
            <a:endParaRPr sz="1400">
              <a:solidFill>
                <a:srgbClr val="9FC5E8"/>
              </a:solidFill>
              <a:latin typeface="Lexend"/>
              <a:ea typeface="Lexend"/>
              <a:cs typeface="Lexend"/>
              <a:sym typeface="Lexend"/>
            </a:endParaRPr>
          </a:p>
          <a:p>
            <a:pPr indent="0" lvl="0" marL="0" rtl="0" algn="l">
              <a:spcBef>
                <a:spcPts val="1200"/>
              </a:spcBef>
              <a:spcAft>
                <a:spcPts val="1200"/>
              </a:spcAft>
              <a:buNone/>
            </a:pPr>
            <a:r>
              <a:t/>
            </a:r>
            <a:endParaRPr/>
          </a:p>
        </p:txBody>
      </p:sp>
      <p:pic>
        <p:nvPicPr>
          <p:cNvPr id="301" name="Google Shape;301;p32"/>
          <p:cNvPicPr preferRelativeResize="0"/>
          <p:nvPr/>
        </p:nvPicPr>
        <p:blipFill>
          <a:blip r:embed="rId3">
            <a:alphaModFix/>
          </a:blip>
          <a:stretch>
            <a:fillRect/>
          </a:stretch>
        </p:blipFill>
        <p:spPr>
          <a:xfrm>
            <a:off x="1086675" y="1382150"/>
            <a:ext cx="4348100" cy="3195425"/>
          </a:xfrm>
          <a:prstGeom prst="rect">
            <a:avLst/>
          </a:prstGeom>
          <a:noFill/>
          <a:ln>
            <a:noFill/>
          </a:ln>
        </p:spPr>
      </p:pic>
      <p:pic>
        <p:nvPicPr>
          <p:cNvPr id="302" name="Google Shape;302;p32"/>
          <p:cNvPicPr preferRelativeResize="0"/>
          <p:nvPr/>
        </p:nvPicPr>
        <p:blipFill>
          <a:blip r:embed="rId4">
            <a:alphaModFix/>
          </a:blip>
          <a:stretch>
            <a:fillRect/>
          </a:stretch>
        </p:blipFill>
        <p:spPr>
          <a:xfrm>
            <a:off x="551725" y="482475"/>
            <a:ext cx="393600" cy="39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06" name="Shape 306"/>
        <p:cNvGrpSpPr/>
        <p:nvPr/>
      </p:nvGrpSpPr>
      <p:grpSpPr>
        <a:xfrm>
          <a:off x="0" y="0"/>
          <a:ext cx="0" cy="0"/>
          <a:chOff x="0" y="0"/>
          <a:chExt cx="0" cy="0"/>
        </a:xfrm>
      </p:grpSpPr>
      <p:sp>
        <p:nvSpPr>
          <p:cNvPr id="307" name="Google Shape;307;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08" name="Google Shape;308;p33"/>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09" name="Google Shape;309;p33"/>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LSTM</a:t>
            </a:r>
            <a:r>
              <a:rPr lang="en" sz="2400">
                <a:solidFill>
                  <a:srgbClr val="E49576"/>
                </a:solidFill>
                <a:latin typeface="Lexend ExtraBold"/>
                <a:ea typeface="Lexend ExtraBold"/>
                <a:cs typeface="Lexend ExtraBold"/>
                <a:sym typeface="Lexend ExtraBold"/>
              </a:rPr>
              <a:t> </a:t>
            </a:r>
            <a:endParaRPr sz="2400">
              <a:solidFill>
                <a:srgbClr val="E49576"/>
              </a:solidFill>
              <a:latin typeface="Lexend ExtraBold"/>
              <a:ea typeface="Lexend ExtraBold"/>
              <a:cs typeface="Lexend ExtraBold"/>
              <a:sym typeface="Lexend ExtraBold"/>
            </a:endParaRPr>
          </a:p>
        </p:txBody>
      </p:sp>
      <p:sp>
        <p:nvSpPr>
          <p:cNvPr id="310" name="Google Shape;310;p33"/>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ph idx="4294967295" type="body"/>
          </p:nvPr>
        </p:nvSpPr>
        <p:spPr>
          <a:xfrm>
            <a:off x="483175" y="1383475"/>
            <a:ext cx="8053200" cy="336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D1D5DB"/>
                </a:solidFill>
                <a:highlight>
                  <a:srgbClr val="191919"/>
                </a:highlight>
                <a:latin typeface="Roboto"/>
                <a:ea typeface="Roboto"/>
                <a:cs typeface="Roboto"/>
                <a:sym typeface="Roboto"/>
              </a:rPr>
              <a:t>LSTM, short for Long Short-Term Memory, is a type of recurrent neural network (RNN) architecture that has gained significant popularity in the field of deep learning, particularly for modeling sequential data. It is designed to address the vanishing gradient problem of traditional RNNs, allowing it to capture long-term dependencies in time series or sequential data.</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rPr lang="en" sz="1200">
                <a:solidFill>
                  <a:srgbClr val="D1D5DB"/>
                </a:solidFill>
                <a:highlight>
                  <a:srgbClr val="191919"/>
                </a:highlight>
                <a:latin typeface="Roboto"/>
                <a:ea typeface="Roboto"/>
                <a:cs typeface="Roboto"/>
                <a:sym typeface="Roboto"/>
              </a:rPr>
              <a:t>The key idea behind LSTMs is the introduction of memory cells, which are capable of storing and accessing information over extended periods. Each memory cell is equipped with a gating mechanism that regulates the flow of information, allowing the LSTM to selectively retain or forget information from previous time steps.</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0"/>
              </a:spcAft>
              <a:buNone/>
            </a:pPr>
            <a:r>
              <a:t/>
            </a:r>
            <a:endParaRPr sz="1200">
              <a:solidFill>
                <a:srgbClr val="D1D5DB"/>
              </a:solidFill>
              <a:highlight>
                <a:srgbClr val="191919"/>
              </a:highlight>
              <a:latin typeface="Roboto"/>
              <a:ea typeface="Roboto"/>
              <a:cs typeface="Roboto"/>
              <a:sym typeface="Roboto"/>
            </a:endParaRPr>
          </a:p>
          <a:p>
            <a:pPr indent="0" lvl="0" marL="0" rtl="0" algn="l">
              <a:spcBef>
                <a:spcPts val="1200"/>
              </a:spcBef>
              <a:spcAft>
                <a:spcPts val="1200"/>
              </a:spcAft>
              <a:buNone/>
            </a:pPr>
            <a:r>
              <a:rPr lang="en" sz="1200">
                <a:solidFill>
                  <a:srgbClr val="D1D5DB"/>
                </a:solidFill>
                <a:highlight>
                  <a:srgbClr val="191919"/>
                </a:highlight>
                <a:latin typeface="Roboto"/>
                <a:ea typeface="Roboto"/>
                <a:cs typeface="Roboto"/>
                <a:sym typeface="Roboto"/>
              </a:rPr>
              <a:t>LSTM, on the other hand, is a type of recurrent neural network (RNN) that can model complex nonlinear relationships in time series data. It can capture long-term dependencies and has the ability to learn and extract features from raw data without manual feature engineering.</a:t>
            </a:r>
            <a:endParaRPr sz="1200">
              <a:solidFill>
                <a:srgbClr val="D1D5DB"/>
              </a:solidFill>
              <a:highlight>
                <a:srgbClr val="191919"/>
              </a:highlight>
              <a:latin typeface="Roboto"/>
              <a:ea typeface="Roboto"/>
              <a:cs typeface="Roboto"/>
              <a:sym typeface="Roboto"/>
            </a:endParaRPr>
          </a:p>
        </p:txBody>
      </p:sp>
      <p:pic>
        <p:nvPicPr>
          <p:cNvPr id="312" name="Google Shape;312;p33"/>
          <p:cNvPicPr preferRelativeResize="0"/>
          <p:nvPr/>
        </p:nvPicPr>
        <p:blipFill>
          <a:blip r:embed="rId3">
            <a:alphaModFix/>
          </a:blip>
          <a:stretch>
            <a:fillRect/>
          </a:stretch>
        </p:blipFill>
        <p:spPr>
          <a:xfrm>
            <a:off x="551725" y="482475"/>
            <a:ext cx="393600" cy="39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16" name="Shape 316"/>
        <p:cNvGrpSpPr/>
        <p:nvPr/>
      </p:nvGrpSpPr>
      <p:grpSpPr>
        <a:xfrm>
          <a:off x="0" y="0"/>
          <a:ext cx="0" cy="0"/>
          <a:chOff x="0" y="0"/>
          <a:chExt cx="0" cy="0"/>
        </a:xfrm>
      </p:grpSpPr>
      <p:sp>
        <p:nvSpPr>
          <p:cNvPr id="317" name="Google Shape;317;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18" name="Google Shape;318;p34"/>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19" name="Google Shape;319;p34"/>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LSTM </a:t>
            </a:r>
            <a:endParaRPr sz="2400">
              <a:solidFill>
                <a:srgbClr val="E49576"/>
              </a:solidFill>
              <a:latin typeface="Lexend ExtraBold"/>
              <a:ea typeface="Lexend ExtraBold"/>
              <a:cs typeface="Lexend ExtraBold"/>
              <a:sym typeface="Lexend ExtraBold"/>
            </a:endParaRPr>
          </a:p>
        </p:txBody>
      </p:sp>
      <p:sp>
        <p:nvSpPr>
          <p:cNvPr id="320" name="Google Shape;320;p34"/>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4"/>
          <p:cNvPicPr preferRelativeResize="0"/>
          <p:nvPr/>
        </p:nvPicPr>
        <p:blipFill>
          <a:blip r:embed="rId3">
            <a:alphaModFix/>
          </a:blip>
          <a:stretch>
            <a:fillRect/>
          </a:stretch>
        </p:blipFill>
        <p:spPr>
          <a:xfrm>
            <a:off x="551725" y="482475"/>
            <a:ext cx="393600" cy="393600"/>
          </a:xfrm>
          <a:prstGeom prst="rect">
            <a:avLst/>
          </a:prstGeom>
          <a:noFill/>
          <a:ln>
            <a:noFill/>
          </a:ln>
        </p:spPr>
      </p:pic>
      <p:pic>
        <p:nvPicPr>
          <p:cNvPr id="322" name="Google Shape;322;p34"/>
          <p:cNvPicPr preferRelativeResize="0"/>
          <p:nvPr/>
        </p:nvPicPr>
        <p:blipFill>
          <a:blip r:embed="rId4">
            <a:alphaModFix/>
          </a:blip>
          <a:stretch>
            <a:fillRect/>
          </a:stretch>
        </p:blipFill>
        <p:spPr>
          <a:xfrm>
            <a:off x="483175" y="1273590"/>
            <a:ext cx="6301200" cy="35444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26" name="Shape 326"/>
        <p:cNvGrpSpPr/>
        <p:nvPr/>
      </p:nvGrpSpPr>
      <p:grpSpPr>
        <a:xfrm>
          <a:off x="0" y="0"/>
          <a:ext cx="0" cy="0"/>
          <a:chOff x="0" y="0"/>
          <a:chExt cx="0" cy="0"/>
        </a:xfrm>
      </p:grpSpPr>
      <p:sp>
        <p:nvSpPr>
          <p:cNvPr id="327" name="Google Shape;327;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28" name="Google Shape;328;p35"/>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29" name="Google Shape;329;p35"/>
          <p:cNvSpPr txBox="1"/>
          <p:nvPr/>
        </p:nvSpPr>
        <p:spPr>
          <a:xfrm>
            <a:off x="913050" y="368125"/>
            <a:ext cx="747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LSTM</a:t>
            </a:r>
            <a:r>
              <a:rPr lang="en" sz="2400">
                <a:solidFill>
                  <a:srgbClr val="E49576"/>
                </a:solidFill>
                <a:latin typeface="Lexend ExtraBold"/>
                <a:ea typeface="Lexend ExtraBold"/>
                <a:cs typeface="Lexend ExtraBold"/>
                <a:sym typeface="Lexend ExtraBold"/>
              </a:rPr>
              <a:t> PREDICTION AND VALIDATION</a:t>
            </a:r>
            <a:endParaRPr sz="2400">
              <a:solidFill>
                <a:srgbClr val="E49576"/>
              </a:solidFill>
              <a:latin typeface="Lexend ExtraBold"/>
              <a:ea typeface="Lexend ExtraBold"/>
              <a:cs typeface="Lexend ExtraBold"/>
              <a:sym typeface="Lexend ExtraBold"/>
            </a:endParaRPr>
          </a:p>
        </p:txBody>
      </p:sp>
      <p:sp>
        <p:nvSpPr>
          <p:cNvPr id="330" name="Google Shape;330;p35"/>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txBox="1"/>
          <p:nvPr>
            <p:ph idx="4294967295" type="body"/>
          </p:nvPr>
        </p:nvSpPr>
        <p:spPr>
          <a:xfrm>
            <a:off x="3660338" y="3619500"/>
            <a:ext cx="2017200" cy="69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9FC5E8"/>
                </a:solidFill>
                <a:latin typeface="Lexend"/>
                <a:ea typeface="Lexend"/>
                <a:cs typeface="Lexend"/>
                <a:sym typeface="Lexend"/>
              </a:rPr>
              <a:t>2 year prediction </a:t>
            </a:r>
            <a:endParaRPr/>
          </a:p>
        </p:txBody>
      </p:sp>
      <p:pic>
        <p:nvPicPr>
          <p:cNvPr id="332" name="Google Shape;332;p35"/>
          <p:cNvPicPr preferRelativeResize="0"/>
          <p:nvPr/>
        </p:nvPicPr>
        <p:blipFill>
          <a:blip r:embed="rId3">
            <a:alphaModFix/>
          </a:blip>
          <a:stretch>
            <a:fillRect/>
          </a:stretch>
        </p:blipFill>
        <p:spPr>
          <a:xfrm>
            <a:off x="1340328" y="2032774"/>
            <a:ext cx="6657234" cy="1381500"/>
          </a:xfrm>
          <a:prstGeom prst="rect">
            <a:avLst/>
          </a:prstGeom>
          <a:noFill/>
          <a:ln>
            <a:noFill/>
          </a:ln>
        </p:spPr>
      </p:pic>
      <p:pic>
        <p:nvPicPr>
          <p:cNvPr id="333" name="Google Shape;333;p35"/>
          <p:cNvPicPr preferRelativeResize="0"/>
          <p:nvPr/>
        </p:nvPicPr>
        <p:blipFill>
          <a:blip r:embed="rId4">
            <a:alphaModFix/>
          </a:blip>
          <a:stretch>
            <a:fillRect/>
          </a:stretch>
        </p:blipFill>
        <p:spPr>
          <a:xfrm>
            <a:off x="551725" y="482475"/>
            <a:ext cx="39360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37" name="Shape 337"/>
        <p:cNvGrpSpPr/>
        <p:nvPr/>
      </p:nvGrpSpPr>
      <p:grpSpPr>
        <a:xfrm>
          <a:off x="0" y="0"/>
          <a:ext cx="0" cy="0"/>
          <a:chOff x="0" y="0"/>
          <a:chExt cx="0" cy="0"/>
        </a:xfrm>
      </p:grpSpPr>
      <p:sp>
        <p:nvSpPr>
          <p:cNvPr id="338" name="Google Shape;338;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39" name="Google Shape;339;p36"/>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40" name="Google Shape;340;p36"/>
          <p:cNvSpPr txBox="1"/>
          <p:nvPr/>
        </p:nvSpPr>
        <p:spPr>
          <a:xfrm>
            <a:off x="913050" y="368125"/>
            <a:ext cx="747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DENSE</a:t>
            </a:r>
            <a:r>
              <a:rPr lang="en" sz="2400">
                <a:solidFill>
                  <a:srgbClr val="E49576"/>
                </a:solidFill>
                <a:latin typeface="Lexend ExtraBold"/>
                <a:ea typeface="Lexend ExtraBold"/>
                <a:cs typeface="Lexend ExtraBold"/>
                <a:sym typeface="Lexend ExtraBold"/>
              </a:rPr>
              <a:t> PREDICTION AND VALIDATION</a:t>
            </a:r>
            <a:endParaRPr sz="2400">
              <a:solidFill>
                <a:srgbClr val="E49576"/>
              </a:solidFill>
              <a:latin typeface="Lexend ExtraBold"/>
              <a:ea typeface="Lexend ExtraBold"/>
              <a:cs typeface="Lexend ExtraBold"/>
              <a:sym typeface="Lexend ExtraBold"/>
            </a:endParaRPr>
          </a:p>
        </p:txBody>
      </p:sp>
      <p:sp>
        <p:nvSpPr>
          <p:cNvPr id="341" name="Google Shape;341;p36"/>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txBox="1"/>
          <p:nvPr>
            <p:ph idx="4294967295" type="body"/>
          </p:nvPr>
        </p:nvSpPr>
        <p:spPr>
          <a:xfrm>
            <a:off x="3660338" y="3619500"/>
            <a:ext cx="2017200" cy="69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9FC5E8"/>
                </a:solidFill>
                <a:latin typeface="Lexend"/>
                <a:ea typeface="Lexend"/>
                <a:cs typeface="Lexend"/>
                <a:sym typeface="Lexend"/>
              </a:rPr>
              <a:t>2 year prediction </a:t>
            </a:r>
            <a:endParaRPr/>
          </a:p>
        </p:txBody>
      </p:sp>
      <p:pic>
        <p:nvPicPr>
          <p:cNvPr id="343" name="Google Shape;343;p36"/>
          <p:cNvPicPr preferRelativeResize="0"/>
          <p:nvPr/>
        </p:nvPicPr>
        <p:blipFill>
          <a:blip r:embed="rId3">
            <a:alphaModFix/>
          </a:blip>
          <a:stretch>
            <a:fillRect/>
          </a:stretch>
        </p:blipFill>
        <p:spPr>
          <a:xfrm>
            <a:off x="1341866" y="1924139"/>
            <a:ext cx="6707584" cy="1447625"/>
          </a:xfrm>
          <a:prstGeom prst="rect">
            <a:avLst/>
          </a:prstGeom>
          <a:noFill/>
          <a:ln>
            <a:noFill/>
          </a:ln>
        </p:spPr>
      </p:pic>
      <p:pic>
        <p:nvPicPr>
          <p:cNvPr id="344" name="Google Shape;344;p36"/>
          <p:cNvPicPr preferRelativeResize="0"/>
          <p:nvPr/>
        </p:nvPicPr>
        <p:blipFill>
          <a:blip r:embed="rId4">
            <a:alphaModFix/>
          </a:blip>
          <a:stretch>
            <a:fillRect/>
          </a:stretch>
        </p:blipFill>
        <p:spPr>
          <a:xfrm>
            <a:off x="551725" y="482475"/>
            <a:ext cx="393600" cy="39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48" name="Shape 348"/>
        <p:cNvGrpSpPr/>
        <p:nvPr/>
      </p:nvGrpSpPr>
      <p:grpSpPr>
        <a:xfrm>
          <a:off x="0" y="0"/>
          <a:ext cx="0" cy="0"/>
          <a:chOff x="0" y="0"/>
          <a:chExt cx="0" cy="0"/>
        </a:xfrm>
      </p:grpSpPr>
      <p:sp>
        <p:nvSpPr>
          <p:cNvPr id="349" name="Google Shape;349;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50" name="Google Shape;350;p37"/>
          <p:cNvCxnSpPr/>
          <p:nvPr/>
        </p:nvCxnSpPr>
        <p:spPr>
          <a:xfrm flipH="1">
            <a:off x="1147150" y="9945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51" name="Google Shape;351;p37"/>
          <p:cNvSpPr txBox="1"/>
          <p:nvPr/>
        </p:nvSpPr>
        <p:spPr>
          <a:xfrm>
            <a:off x="913050" y="421600"/>
            <a:ext cx="7958100" cy="5307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DECISION TREE </a:t>
            </a:r>
            <a:endParaRPr sz="1700">
              <a:solidFill>
                <a:srgbClr val="E49576"/>
              </a:solidFill>
              <a:latin typeface="Lexend ExtraBold"/>
              <a:ea typeface="Lexend ExtraBold"/>
              <a:cs typeface="Lexend ExtraBold"/>
              <a:sym typeface="Lexend ExtraBold"/>
            </a:endParaRPr>
          </a:p>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PREDICTION AND VALIDATION</a:t>
            </a:r>
            <a:endParaRPr sz="1700">
              <a:solidFill>
                <a:srgbClr val="E49576"/>
              </a:solidFill>
              <a:latin typeface="Lexend ExtraBold"/>
              <a:ea typeface="Lexend ExtraBold"/>
              <a:cs typeface="Lexend ExtraBold"/>
              <a:sym typeface="Lexend ExtraBold"/>
            </a:endParaRPr>
          </a:p>
        </p:txBody>
      </p:sp>
      <p:sp>
        <p:nvSpPr>
          <p:cNvPr id="352" name="Google Shape;352;p37"/>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7"/>
          <p:cNvPicPr preferRelativeResize="0"/>
          <p:nvPr/>
        </p:nvPicPr>
        <p:blipFill>
          <a:blip r:embed="rId3">
            <a:alphaModFix/>
          </a:blip>
          <a:stretch>
            <a:fillRect/>
          </a:stretch>
        </p:blipFill>
        <p:spPr>
          <a:xfrm>
            <a:off x="551725" y="482475"/>
            <a:ext cx="393600" cy="393600"/>
          </a:xfrm>
          <a:prstGeom prst="rect">
            <a:avLst/>
          </a:prstGeom>
          <a:noFill/>
          <a:ln>
            <a:noFill/>
          </a:ln>
        </p:spPr>
      </p:pic>
      <p:sp>
        <p:nvSpPr>
          <p:cNvPr id="354" name="Google Shape;354;p37"/>
          <p:cNvSpPr txBox="1"/>
          <p:nvPr>
            <p:ph idx="4294967295" type="body"/>
          </p:nvPr>
        </p:nvSpPr>
        <p:spPr>
          <a:xfrm>
            <a:off x="5367775" y="3917075"/>
            <a:ext cx="2861100" cy="93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accent2"/>
                </a:solidFill>
                <a:latin typeface="Lexend"/>
                <a:ea typeface="Lexend"/>
                <a:cs typeface="Lexend"/>
                <a:sym typeface="Lexend"/>
              </a:rPr>
              <a:t>2 year prediction</a:t>
            </a:r>
            <a:endParaRPr sz="1200">
              <a:solidFill>
                <a:schemeClr val="accent2"/>
              </a:solidFill>
              <a:latin typeface="Lexend"/>
              <a:ea typeface="Lexend"/>
              <a:cs typeface="Lexend"/>
              <a:sym typeface="Lexend"/>
            </a:endParaRPr>
          </a:p>
          <a:p>
            <a:pPr indent="0" lvl="0" marL="0" rtl="0" algn="l">
              <a:lnSpc>
                <a:spcPct val="110795"/>
              </a:lnSpc>
              <a:spcBef>
                <a:spcPts val="1200"/>
              </a:spcBef>
              <a:spcAft>
                <a:spcPts val="0"/>
              </a:spcAft>
              <a:buNone/>
            </a:pPr>
            <a:r>
              <a:rPr lang="en" sz="1200">
                <a:solidFill>
                  <a:schemeClr val="lt1"/>
                </a:solidFill>
                <a:latin typeface="Lexend"/>
                <a:ea typeface="Lexend"/>
                <a:cs typeface="Lexend"/>
                <a:sym typeface="Lexend"/>
              </a:rPr>
              <a:t>MAPE: 0.02755542250094413</a:t>
            </a:r>
            <a:r>
              <a:rPr lang="en" sz="1200">
                <a:solidFill>
                  <a:schemeClr val="lt1"/>
                </a:solidFill>
                <a:latin typeface="Lexend"/>
                <a:ea typeface="Lexend"/>
                <a:cs typeface="Lexend"/>
                <a:sym typeface="Lexend"/>
              </a:rPr>
              <a:t>6</a:t>
            </a:r>
            <a:endParaRPr sz="1200">
              <a:solidFill>
                <a:schemeClr val="lt1"/>
              </a:solidFill>
              <a:latin typeface="Lexend"/>
              <a:ea typeface="Lexend"/>
              <a:cs typeface="Lexend"/>
              <a:sym typeface="Lexend"/>
            </a:endParaRPr>
          </a:p>
        </p:txBody>
      </p:sp>
      <p:pic>
        <p:nvPicPr>
          <p:cNvPr id="355" name="Google Shape;355;p37"/>
          <p:cNvPicPr preferRelativeResize="0"/>
          <p:nvPr/>
        </p:nvPicPr>
        <p:blipFill rotWithShape="1">
          <a:blip r:embed="rId4">
            <a:alphaModFix/>
          </a:blip>
          <a:srcRect b="0" l="-980" r="979" t="0"/>
          <a:stretch/>
        </p:blipFill>
        <p:spPr>
          <a:xfrm>
            <a:off x="5051975" y="1240413"/>
            <a:ext cx="3300900" cy="2514987"/>
          </a:xfrm>
          <a:prstGeom prst="rect">
            <a:avLst/>
          </a:prstGeom>
          <a:noFill/>
          <a:ln>
            <a:noFill/>
          </a:ln>
        </p:spPr>
      </p:pic>
      <p:pic>
        <p:nvPicPr>
          <p:cNvPr id="356" name="Google Shape;356;p37"/>
          <p:cNvPicPr preferRelativeResize="0"/>
          <p:nvPr/>
        </p:nvPicPr>
        <p:blipFill>
          <a:blip r:embed="rId5">
            <a:alphaModFix/>
          </a:blip>
          <a:stretch>
            <a:fillRect/>
          </a:stretch>
        </p:blipFill>
        <p:spPr>
          <a:xfrm>
            <a:off x="1538738" y="1879976"/>
            <a:ext cx="1565475" cy="704075"/>
          </a:xfrm>
          <a:prstGeom prst="rect">
            <a:avLst/>
          </a:prstGeom>
          <a:noFill/>
          <a:ln>
            <a:noFill/>
          </a:ln>
        </p:spPr>
      </p:pic>
      <p:pic>
        <p:nvPicPr>
          <p:cNvPr id="357" name="Google Shape;357;p37"/>
          <p:cNvPicPr preferRelativeResize="0"/>
          <p:nvPr/>
        </p:nvPicPr>
        <p:blipFill rotWithShape="1">
          <a:blip r:embed="rId6">
            <a:alphaModFix/>
          </a:blip>
          <a:srcRect b="0" l="0" r="54891" t="0"/>
          <a:stretch/>
        </p:blipFill>
        <p:spPr>
          <a:xfrm>
            <a:off x="874238" y="2785137"/>
            <a:ext cx="3119551" cy="125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61" name="Shape 361"/>
        <p:cNvGrpSpPr/>
        <p:nvPr/>
      </p:nvGrpSpPr>
      <p:grpSpPr>
        <a:xfrm>
          <a:off x="0" y="0"/>
          <a:ext cx="0" cy="0"/>
          <a:chOff x="0" y="0"/>
          <a:chExt cx="0" cy="0"/>
        </a:xfrm>
      </p:grpSpPr>
      <p:sp>
        <p:nvSpPr>
          <p:cNvPr id="362" name="Google Shape;362;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63" name="Google Shape;363;p38"/>
          <p:cNvCxnSpPr/>
          <p:nvPr/>
        </p:nvCxnSpPr>
        <p:spPr>
          <a:xfrm flipH="1">
            <a:off x="1147150" y="9945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64" name="Google Shape;364;p38"/>
          <p:cNvSpPr txBox="1"/>
          <p:nvPr/>
        </p:nvSpPr>
        <p:spPr>
          <a:xfrm>
            <a:off x="913050" y="421600"/>
            <a:ext cx="7958100" cy="5307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DECISION TREE </a:t>
            </a:r>
            <a:endParaRPr sz="1700">
              <a:solidFill>
                <a:srgbClr val="E49576"/>
              </a:solidFill>
              <a:latin typeface="Lexend ExtraBold"/>
              <a:ea typeface="Lexend ExtraBold"/>
              <a:cs typeface="Lexend ExtraBold"/>
              <a:sym typeface="Lexend ExtraBold"/>
            </a:endParaRPr>
          </a:p>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PREDICTION AND VALIDATION</a:t>
            </a:r>
            <a:endParaRPr sz="1700">
              <a:solidFill>
                <a:srgbClr val="E49576"/>
              </a:solidFill>
              <a:latin typeface="Lexend ExtraBold"/>
              <a:ea typeface="Lexend ExtraBold"/>
              <a:cs typeface="Lexend ExtraBold"/>
              <a:sym typeface="Lexend ExtraBold"/>
            </a:endParaRPr>
          </a:p>
        </p:txBody>
      </p:sp>
      <p:sp>
        <p:nvSpPr>
          <p:cNvPr id="365" name="Google Shape;365;p38"/>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38"/>
          <p:cNvPicPr preferRelativeResize="0"/>
          <p:nvPr/>
        </p:nvPicPr>
        <p:blipFill>
          <a:blip r:embed="rId3">
            <a:alphaModFix/>
          </a:blip>
          <a:stretch>
            <a:fillRect/>
          </a:stretch>
        </p:blipFill>
        <p:spPr>
          <a:xfrm>
            <a:off x="551725" y="482475"/>
            <a:ext cx="393600" cy="393600"/>
          </a:xfrm>
          <a:prstGeom prst="rect">
            <a:avLst/>
          </a:prstGeom>
          <a:noFill/>
          <a:ln>
            <a:noFill/>
          </a:ln>
        </p:spPr>
      </p:pic>
      <p:sp>
        <p:nvSpPr>
          <p:cNvPr id="367" name="Google Shape;367;p38"/>
          <p:cNvSpPr txBox="1"/>
          <p:nvPr>
            <p:ph idx="4294967295" type="body"/>
          </p:nvPr>
        </p:nvSpPr>
        <p:spPr>
          <a:xfrm>
            <a:off x="5292150" y="3931625"/>
            <a:ext cx="2665200" cy="106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200">
                <a:solidFill>
                  <a:schemeClr val="accent2"/>
                </a:solidFill>
              </a:rPr>
              <a:t>5 year prediction</a:t>
            </a:r>
            <a:endParaRPr sz="1200">
              <a:solidFill>
                <a:schemeClr val="accent2"/>
              </a:solidFill>
            </a:endParaRPr>
          </a:p>
          <a:p>
            <a:pPr indent="0" lvl="0" marL="0" rtl="0" algn="l">
              <a:lnSpc>
                <a:spcPct val="90795"/>
              </a:lnSpc>
              <a:spcBef>
                <a:spcPts val="1200"/>
              </a:spcBef>
              <a:spcAft>
                <a:spcPts val="0"/>
              </a:spcAft>
              <a:buSzPts val="852"/>
              <a:buNone/>
            </a:pPr>
            <a:r>
              <a:rPr lang="en" sz="1200">
                <a:solidFill>
                  <a:schemeClr val="lt1"/>
                </a:solidFill>
                <a:latin typeface="Arial"/>
                <a:ea typeface="Arial"/>
                <a:cs typeface="Arial"/>
                <a:sym typeface="Arial"/>
              </a:rPr>
              <a:t>MAPE: 0.03058845284341623</a:t>
            </a:r>
            <a:endParaRPr sz="1200">
              <a:solidFill>
                <a:schemeClr val="lt1"/>
              </a:solidFill>
              <a:latin typeface="Arial"/>
              <a:ea typeface="Arial"/>
              <a:cs typeface="Arial"/>
              <a:sym typeface="Arial"/>
            </a:endParaRPr>
          </a:p>
          <a:p>
            <a:pPr indent="0" lvl="0" marL="0" rtl="0" algn="l">
              <a:lnSpc>
                <a:spcPct val="95000"/>
              </a:lnSpc>
              <a:spcBef>
                <a:spcPts val="0"/>
              </a:spcBef>
              <a:spcAft>
                <a:spcPts val="1200"/>
              </a:spcAft>
              <a:buSzPts val="852"/>
              <a:buNone/>
            </a:pPr>
            <a:r>
              <a:t/>
            </a:r>
            <a:endParaRPr sz="1200"/>
          </a:p>
        </p:txBody>
      </p:sp>
      <p:pic>
        <p:nvPicPr>
          <p:cNvPr id="368" name="Google Shape;368;p38"/>
          <p:cNvPicPr preferRelativeResize="0"/>
          <p:nvPr/>
        </p:nvPicPr>
        <p:blipFill>
          <a:blip r:embed="rId4">
            <a:alphaModFix/>
          </a:blip>
          <a:stretch>
            <a:fillRect/>
          </a:stretch>
        </p:blipFill>
        <p:spPr>
          <a:xfrm>
            <a:off x="4590300" y="1257263"/>
            <a:ext cx="3367050" cy="2628975"/>
          </a:xfrm>
          <a:prstGeom prst="rect">
            <a:avLst/>
          </a:prstGeom>
          <a:noFill/>
          <a:ln>
            <a:noFill/>
          </a:ln>
        </p:spPr>
      </p:pic>
      <p:pic>
        <p:nvPicPr>
          <p:cNvPr id="369" name="Google Shape;369;p38"/>
          <p:cNvPicPr preferRelativeResize="0"/>
          <p:nvPr/>
        </p:nvPicPr>
        <p:blipFill>
          <a:blip r:embed="rId5">
            <a:alphaModFix/>
          </a:blip>
          <a:stretch>
            <a:fillRect/>
          </a:stretch>
        </p:blipFill>
        <p:spPr>
          <a:xfrm>
            <a:off x="1568675" y="1789537"/>
            <a:ext cx="1655400" cy="16725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73" name="Shape 373"/>
        <p:cNvGrpSpPr/>
        <p:nvPr/>
      </p:nvGrpSpPr>
      <p:grpSpPr>
        <a:xfrm>
          <a:off x="0" y="0"/>
          <a:ext cx="0" cy="0"/>
          <a:chOff x="0" y="0"/>
          <a:chExt cx="0" cy="0"/>
        </a:xfrm>
      </p:grpSpPr>
      <p:sp>
        <p:nvSpPr>
          <p:cNvPr id="374" name="Google Shape;374;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75" name="Google Shape;375;p39"/>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76" name="Google Shape;376;p39"/>
          <p:cNvSpPr txBox="1"/>
          <p:nvPr/>
        </p:nvSpPr>
        <p:spPr>
          <a:xfrm>
            <a:off x="945325" y="1174150"/>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LINEAR REGRESSION</a:t>
            </a:r>
            <a:r>
              <a:rPr lang="en" sz="2400">
                <a:solidFill>
                  <a:srgbClr val="E49576"/>
                </a:solidFill>
                <a:latin typeface="Lexend ExtraBold"/>
                <a:ea typeface="Lexend ExtraBold"/>
                <a:cs typeface="Lexend ExtraBold"/>
                <a:sym typeface="Lexend ExtraBold"/>
              </a:rPr>
              <a:t> </a:t>
            </a:r>
            <a:br>
              <a:rPr lang="en" sz="2400">
                <a:solidFill>
                  <a:srgbClr val="E49576"/>
                </a:solidFill>
                <a:latin typeface="Lexend ExtraBold"/>
                <a:ea typeface="Lexend ExtraBold"/>
                <a:cs typeface="Lexend ExtraBold"/>
                <a:sym typeface="Lexend ExtraBold"/>
              </a:rPr>
            </a:br>
            <a:r>
              <a:rPr lang="en" sz="1700">
                <a:solidFill>
                  <a:srgbClr val="E49576"/>
                </a:solidFill>
                <a:latin typeface="Lexend ExtraBold"/>
                <a:ea typeface="Lexend ExtraBold"/>
                <a:cs typeface="Lexend ExtraBold"/>
                <a:sym typeface="Lexend ExtraBold"/>
              </a:rPr>
              <a:t>PREDICTION AND VALIDATION</a:t>
            </a:r>
            <a:endParaRPr sz="1700">
              <a:solidFill>
                <a:srgbClr val="E49576"/>
              </a:solidFill>
              <a:latin typeface="Lexend ExtraBold"/>
              <a:ea typeface="Lexend ExtraBold"/>
              <a:cs typeface="Lexend ExtraBold"/>
              <a:sym typeface="Lexend ExtraBold"/>
            </a:endParaRPr>
          </a:p>
          <a:p>
            <a:pPr indent="0" lvl="0" marL="0" rtl="0" algn="l">
              <a:spcBef>
                <a:spcPts val="0"/>
              </a:spcBef>
              <a:spcAft>
                <a:spcPts val="0"/>
              </a:spcAft>
              <a:buNone/>
            </a:pPr>
            <a:r>
              <a:t/>
            </a:r>
            <a:endParaRPr sz="2400">
              <a:solidFill>
                <a:srgbClr val="E49576"/>
              </a:solidFill>
              <a:latin typeface="Lexend ExtraBold"/>
              <a:ea typeface="Lexend ExtraBold"/>
              <a:cs typeface="Lexend ExtraBold"/>
              <a:sym typeface="Lexend ExtraBold"/>
            </a:endParaRPr>
          </a:p>
          <a:p>
            <a:pPr indent="0" lvl="0" marL="0" rtl="0" algn="l">
              <a:spcBef>
                <a:spcPts val="0"/>
              </a:spcBef>
              <a:spcAft>
                <a:spcPts val="0"/>
              </a:spcAft>
              <a:buNone/>
            </a:pPr>
            <a:r>
              <a:t/>
            </a:r>
            <a:endParaRPr sz="2400">
              <a:solidFill>
                <a:srgbClr val="E49576"/>
              </a:solidFill>
              <a:latin typeface="Lexend ExtraBold"/>
              <a:ea typeface="Lexend ExtraBold"/>
              <a:cs typeface="Lexend ExtraBold"/>
              <a:sym typeface="Lexend ExtraBold"/>
            </a:endParaRPr>
          </a:p>
        </p:txBody>
      </p:sp>
      <p:sp>
        <p:nvSpPr>
          <p:cNvPr id="377" name="Google Shape;377;p39"/>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9"/>
          <p:cNvPicPr preferRelativeResize="0"/>
          <p:nvPr/>
        </p:nvPicPr>
        <p:blipFill>
          <a:blip r:embed="rId3">
            <a:alphaModFix/>
          </a:blip>
          <a:stretch>
            <a:fillRect/>
          </a:stretch>
        </p:blipFill>
        <p:spPr>
          <a:xfrm>
            <a:off x="2397100" y="1174150"/>
            <a:ext cx="3942200" cy="3110251"/>
          </a:xfrm>
          <a:prstGeom prst="rect">
            <a:avLst/>
          </a:prstGeom>
          <a:noFill/>
          <a:ln>
            <a:noFill/>
          </a:ln>
        </p:spPr>
      </p:pic>
      <p:pic>
        <p:nvPicPr>
          <p:cNvPr id="379" name="Google Shape;379;p39"/>
          <p:cNvPicPr preferRelativeResize="0"/>
          <p:nvPr/>
        </p:nvPicPr>
        <p:blipFill>
          <a:blip r:embed="rId4">
            <a:alphaModFix/>
          </a:blip>
          <a:stretch>
            <a:fillRect/>
          </a:stretch>
        </p:blipFill>
        <p:spPr>
          <a:xfrm>
            <a:off x="551725" y="482475"/>
            <a:ext cx="393600" cy="39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83" name="Shape 383"/>
        <p:cNvGrpSpPr/>
        <p:nvPr/>
      </p:nvGrpSpPr>
      <p:grpSpPr>
        <a:xfrm>
          <a:off x="0" y="0"/>
          <a:ext cx="0" cy="0"/>
          <a:chOff x="0" y="0"/>
          <a:chExt cx="0" cy="0"/>
        </a:xfrm>
      </p:grpSpPr>
      <p:sp>
        <p:nvSpPr>
          <p:cNvPr id="384" name="Google Shape;384;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85" name="Google Shape;385;p40"/>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386" name="Google Shape;386;p40"/>
          <p:cNvSpPr txBox="1"/>
          <p:nvPr/>
        </p:nvSpPr>
        <p:spPr>
          <a:xfrm>
            <a:off x="945325" y="834613"/>
            <a:ext cx="75780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1700">
                <a:solidFill>
                  <a:srgbClr val="E49576"/>
                </a:solidFill>
                <a:latin typeface="Lexend ExtraBold"/>
                <a:ea typeface="Lexend ExtraBold"/>
                <a:cs typeface="Lexend ExtraBold"/>
                <a:sym typeface="Lexend ExtraBold"/>
              </a:rPr>
              <a:t>LINEAR REGRESSION</a:t>
            </a:r>
            <a:r>
              <a:rPr lang="en" sz="2400">
                <a:solidFill>
                  <a:srgbClr val="E49576"/>
                </a:solidFill>
                <a:latin typeface="Lexend ExtraBold"/>
                <a:ea typeface="Lexend ExtraBold"/>
                <a:cs typeface="Lexend ExtraBold"/>
                <a:sym typeface="Lexend ExtraBold"/>
              </a:rPr>
              <a:t> </a:t>
            </a:r>
            <a:br>
              <a:rPr lang="en" sz="2400">
                <a:solidFill>
                  <a:srgbClr val="E49576"/>
                </a:solidFill>
                <a:latin typeface="Lexend ExtraBold"/>
                <a:ea typeface="Lexend ExtraBold"/>
                <a:cs typeface="Lexend ExtraBold"/>
                <a:sym typeface="Lexend ExtraBold"/>
              </a:rPr>
            </a:br>
            <a:r>
              <a:rPr lang="en" sz="1700">
                <a:solidFill>
                  <a:srgbClr val="E49576"/>
                </a:solidFill>
                <a:latin typeface="Lexend ExtraBold"/>
                <a:ea typeface="Lexend ExtraBold"/>
                <a:cs typeface="Lexend ExtraBold"/>
                <a:sym typeface="Lexend ExtraBold"/>
              </a:rPr>
              <a:t>PREDICTION AND VALIDATION</a:t>
            </a:r>
            <a:endParaRPr sz="1700">
              <a:solidFill>
                <a:srgbClr val="E49576"/>
              </a:solidFill>
              <a:latin typeface="Lexend ExtraBold"/>
              <a:ea typeface="Lexend ExtraBold"/>
              <a:cs typeface="Lexend ExtraBold"/>
              <a:sym typeface="Lexend ExtraBold"/>
            </a:endParaRPr>
          </a:p>
          <a:p>
            <a:pPr indent="0" lvl="0" marL="0" rtl="0" algn="l">
              <a:spcBef>
                <a:spcPts val="0"/>
              </a:spcBef>
              <a:spcAft>
                <a:spcPts val="0"/>
              </a:spcAft>
              <a:buNone/>
            </a:pPr>
            <a:r>
              <a:t/>
            </a:r>
            <a:endParaRPr sz="2400">
              <a:solidFill>
                <a:srgbClr val="E49576"/>
              </a:solidFill>
              <a:latin typeface="Lexend ExtraBold"/>
              <a:ea typeface="Lexend ExtraBold"/>
              <a:cs typeface="Lexend ExtraBold"/>
              <a:sym typeface="Lexend ExtraBold"/>
            </a:endParaRPr>
          </a:p>
        </p:txBody>
      </p:sp>
      <p:sp>
        <p:nvSpPr>
          <p:cNvPr id="387" name="Google Shape;387;p40"/>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0"/>
          <p:cNvPicPr preferRelativeResize="0"/>
          <p:nvPr/>
        </p:nvPicPr>
        <p:blipFill>
          <a:blip r:embed="rId3">
            <a:alphaModFix/>
          </a:blip>
          <a:stretch>
            <a:fillRect/>
          </a:stretch>
        </p:blipFill>
        <p:spPr>
          <a:xfrm>
            <a:off x="551725" y="482475"/>
            <a:ext cx="393600" cy="393600"/>
          </a:xfrm>
          <a:prstGeom prst="rect">
            <a:avLst/>
          </a:prstGeom>
          <a:noFill/>
          <a:ln>
            <a:noFill/>
          </a:ln>
        </p:spPr>
      </p:pic>
      <p:pic>
        <p:nvPicPr>
          <p:cNvPr id="389" name="Google Shape;389;p40"/>
          <p:cNvPicPr preferRelativeResize="0"/>
          <p:nvPr/>
        </p:nvPicPr>
        <p:blipFill>
          <a:blip r:embed="rId4">
            <a:alphaModFix/>
          </a:blip>
          <a:stretch>
            <a:fillRect/>
          </a:stretch>
        </p:blipFill>
        <p:spPr>
          <a:xfrm>
            <a:off x="486901" y="1053025"/>
            <a:ext cx="3129153" cy="2299175"/>
          </a:xfrm>
          <a:prstGeom prst="rect">
            <a:avLst/>
          </a:prstGeom>
          <a:noFill/>
          <a:ln>
            <a:noFill/>
          </a:ln>
        </p:spPr>
      </p:pic>
      <p:pic>
        <p:nvPicPr>
          <p:cNvPr id="390" name="Google Shape;390;p40"/>
          <p:cNvPicPr preferRelativeResize="0"/>
          <p:nvPr/>
        </p:nvPicPr>
        <p:blipFill>
          <a:blip r:embed="rId5">
            <a:alphaModFix/>
          </a:blip>
          <a:stretch>
            <a:fillRect/>
          </a:stretch>
        </p:blipFill>
        <p:spPr>
          <a:xfrm>
            <a:off x="54550" y="3342299"/>
            <a:ext cx="2105350" cy="851102"/>
          </a:xfrm>
          <a:prstGeom prst="rect">
            <a:avLst/>
          </a:prstGeom>
          <a:noFill/>
          <a:ln>
            <a:noFill/>
          </a:ln>
        </p:spPr>
      </p:pic>
      <p:sp>
        <p:nvSpPr>
          <p:cNvPr id="391" name="Google Shape;391;p40"/>
          <p:cNvSpPr txBox="1"/>
          <p:nvPr/>
        </p:nvSpPr>
        <p:spPr>
          <a:xfrm>
            <a:off x="2159900" y="3352200"/>
            <a:ext cx="1640700" cy="104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accent2"/>
                </a:solidFill>
                <a:latin typeface="Lexend"/>
                <a:ea typeface="Lexend"/>
                <a:cs typeface="Lexend"/>
                <a:sym typeface="Lexend"/>
              </a:rPr>
              <a:t>2 year prediction</a:t>
            </a:r>
            <a:endParaRPr sz="1000">
              <a:solidFill>
                <a:schemeClr val="accent2"/>
              </a:solidFill>
              <a:latin typeface="Lexend"/>
              <a:ea typeface="Lexend"/>
              <a:cs typeface="Lexend"/>
              <a:sym typeface="Lexend"/>
            </a:endParaRPr>
          </a:p>
          <a:p>
            <a:pPr indent="0" lvl="0" marL="0" rtl="0" algn="l">
              <a:lnSpc>
                <a:spcPct val="110795"/>
              </a:lnSpc>
              <a:spcBef>
                <a:spcPts val="1200"/>
              </a:spcBef>
              <a:spcAft>
                <a:spcPts val="0"/>
              </a:spcAft>
              <a:buNone/>
            </a:pPr>
            <a:r>
              <a:rPr lang="en" sz="1000">
                <a:solidFill>
                  <a:schemeClr val="lt1"/>
                </a:solidFill>
                <a:latin typeface="Lexend"/>
                <a:ea typeface="Lexend"/>
                <a:cs typeface="Lexend"/>
                <a:sym typeface="Lexend"/>
              </a:rPr>
              <a:t>MAPE: 0.04688689937953451</a:t>
            </a:r>
            <a:endParaRPr sz="1000">
              <a:solidFill>
                <a:schemeClr val="lt1"/>
              </a:solidFill>
              <a:latin typeface="Lexend"/>
              <a:ea typeface="Lexend"/>
              <a:cs typeface="Lexend"/>
              <a:sym typeface="Lexend"/>
            </a:endParaRPr>
          </a:p>
          <a:p>
            <a:pPr indent="0" lvl="0" marL="0" rtl="0" algn="l">
              <a:spcBef>
                <a:spcPts val="0"/>
              </a:spcBef>
              <a:spcAft>
                <a:spcPts val="0"/>
              </a:spcAft>
              <a:buNone/>
            </a:pPr>
            <a:r>
              <a:t/>
            </a:r>
            <a:endParaRPr sz="1200">
              <a:latin typeface="Lato"/>
              <a:ea typeface="Lato"/>
              <a:cs typeface="Lato"/>
              <a:sym typeface="Lato"/>
            </a:endParaRPr>
          </a:p>
        </p:txBody>
      </p:sp>
      <p:pic>
        <p:nvPicPr>
          <p:cNvPr id="392" name="Google Shape;392;p40"/>
          <p:cNvPicPr preferRelativeResize="0"/>
          <p:nvPr/>
        </p:nvPicPr>
        <p:blipFill>
          <a:blip r:embed="rId6">
            <a:alphaModFix/>
          </a:blip>
          <a:stretch>
            <a:fillRect/>
          </a:stretch>
        </p:blipFill>
        <p:spPr>
          <a:xfrm>
            <a:off x="4838825" y="1053025"/>
            <a:ext cx="3057400" cy="2392751"/>
          </a:xfrm>
          <a:prstGeom prst="rect">
            <a:avLst/>
          </a:prstGeom>
          <a:noFill/>
          <a:ln>
            <a:noFill/>
          </a:ln>
        </p:spPr>
      </p:pic>
      <p:pic>
        <p:nvPicPr>
          <p:cNvPr id="393" name="Google Shape;393;p40"/>
          <p:cNvPicPr preferRelativeResize="0"/>
          <p:nvPr/>
        </p:nvPicPr>
        <p:blipFill>
          <a:blip r:embed="rId7">
            <a:alphaModFix/>
          </a:blip>
          <a:stretch>
            <a:fillRect/>
          </a:stretch>
        </p:blipFill>
        <p:spPr>
          <a:xfrm>
            <a:off x="4838825" y="3445776"/>
            <a:ext cx="1598697" cy="1392924"/>
          </a:xfrm>
          <a:prstGeom prst="rect">
            <a:avLst/>
          </a:prstGeom>
          <a:noFill/>
          <a:ln>
            <a:noFill/>
          </a:ln>
        </p:spPr>
      </p:pic>
      <p:sp>
        <p:nvSpPr>
          <p:cNvPr id="394" name="Google Shape;394;p40"/>
          <p:cNvSpPr txBox="1"/>
          <p:nvPr/>
        </p:nvSpPr>
        <p:spPr>
          <a:xfrm>
            <a:off x="6515100" y="3445775"/>
            <a:ext cx="1323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accent2"/>
                </a:solidFill>
                <a:latin typeface="Lexend"/>
                <a:ea typeface="Lexend"/>
                <a:cs typeface="Lexend"/>
                <a:sym typeface="Lexend"/>
              </a:rPr>
              <a:t>5 </a:t>
            </a:r>
            <a:r>
              <a:rPr lang="en" sz="1000">
                <a:solidFill>
                  <a:schemeClr val="accent2"/>
                </a:solidFill>
                <a:latin typeface="Lexend"/>
                <a:ea typeface="Lexend"/>
                <a:cs typeface="Lexend"/>
                <a:sym typeface="Lexend"/>
              </a:rPr>
              <a:t>year prediction</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98" name="Shape 398"/>
        <p:cNvGrpSpPr/>
        <p:nvPr/>
      </p:nvGrpSpPr>
      <p:grpSpPr>
        <a:xfrm>
          <a:off x="0" y="0"/>
          <a:ext cx="0" cy="0"/>
          <a:chOff x="0" y="0"/>
          <a:chExt cx="0" cy="0"/>
        </a:xfrm>
      </p:grpSpPr>
      <p:sp>
        <p:nvSpPr>
          <p:cNvPr id="399" name="Google Shape;399;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00" name="Google Shape;400;p41"/>
          <p:cNvCxnSpPr/>
          <p:nvPr/>
        </p:nvCxnSpPr>
        <p:spPr>
          <a:xfrm rot="10800000">
            <a:off x="2811600" y="1047600"/>
            <a:ext cx="600" cy="3162300"/>
          </a:xfrm>
          <a:prstGeom prst="straightConnector1">
            <a:avLst/>
          </a:prstGeom>
          <a:noFill/>
          <a:ln cap="flat" cmpd="sng" w="28575">
            <a:solidFill>
              <a:srgbClr val="FFFFFF"/>
            </a:solidFill>
            <a:prstDash val="solid"/>
            <a:round/>
            <a:headEnd len="med" w="med" type="none"/>
            <a:tailEnd len="med" w="med" type="none"/>
          </a:ln>
        </p:spPr>
      </p:cxnSp>
      <p:sp>
        <p:nvSpPr>
          <p:cNvPr id="401" name="Google Shape;401;p41"/>
          <p:cNvSpPr txBox="1"/>
          <p:nvPr/>
        </p:nvSpPr>
        <p:spPr>
          <a:xfrm>
            <a:off x="3034125" y="2846989"/>
            <a:ext cx="5397000" cy="17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49576"/>
                </a:solidFill>
                <a:latin typeface="Lexend ExtraBold"/>
                <a:ea typeface="Lexend ExtraBold"/>
                <a:cs typeface="Lexend ExtraBold"/>
                <a:sym typeface="Lexend ExtraBold"/>
              </a:rPr>
              <a:t>MILESTONE</a:t>
            </a:r>
            <a:r>
              <a:rPr lang="en" sz="3400">
                <a:solidFill>
                  <a:srgbClr val="E49576"/>
                </a:solidFill>
                <a:latin typeface="Lexend ExtraBold"/>
                <a:ea typeface="Lexend ExtraBold"/>
                <a:cs typeface="Lexend ExtraBold"/>
                <a:sym typeface="Lexend ExtraBold"/>
              </a:rPr>
              <a:t> </a:t>
            </a:r>
            <a:endParaRPr sz="3400">
              <a:solidFill>
                <a:srgbClr val="E49576"/>
              </a:solidFill>
              <a:latin typeface="Lexend ExtraBold"/>
              <a:ea typeface="Lexend ExtraBold"/>
              <a:cs typeface="Lexend ExtraBold"/>
              <a:sym typeface="Lexend ExtraBold"/>
            </a:endParaRPr>
          </a:p>
        </p:txBody>
      </p:sp>
      <p:sp>
        <p:nvSpPr>
          <p:cNvPr id="402" name="Google Shape;402;p41"/>
          <p:cNvSpPr txBox="1"/>
          <p:nvPr/>
        </p:nvSpPr>
        <p:spPr>
          <a:xfrm>
            <a:off x="3240200" y="1441588"/>
            <a:ext cx="1434300" cy="1231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solidFill>
                <a:srgbClr val="191919"/>
              </a:solidFill>
              <a:latin typeface="Lexend ExtraBold"/>
              <a:ea typeface="Lexend ExtraBold"/>
              <a:cs typeface="Lexend ExtraBold"/>
              <a:sym typeface="Lexend ExtraBold"/>
            </a:endParaRPr>
          </a:p>
        </p:txBody>
      </p:sp>
      <p:pic>
        <p:nvPicPr>
          <p:cNvPr id="403" name="Google Shape;403;p41"/>
          <p:cNvPicPr preferRelativeResize="0"/>
          <p:nvPr/>
        </p:nvPicPr>
        <p:blipFill>
          <a:blip r:embed="rId3">
            <a:alphaModFix/>
          </a:blip>
          <a:stretch>
            <a:fillRect/>
          </a:stretch>
        </p:blipFill>
        <p:spPr>
          <a:xfrm>
            <a:off x="3528550" y="1599900"/>
            <a:ext cx="914900" cy="91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04" name="Shape 104"/>
        <p:cNvGrpSpPr/>
        <p:nvPr/>
      </p:nvGrpSpPr>
      <p:grpSpPr>
        <a:xfrm>
          <a:off x="0" y="0"/>
          <a:ext cx="0" cy="0"/>
          <a:chOff x="0" y="0"/>
          <a:chExt cx="0" cy="0"/>
        </a:xfrm>
      </p:grpSpPr>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5"/>
          <p:cNvSpPr txBox="1"/>
          <p:nvPr/>
        </p:nvSpPr>
        <p:spPr>
          <a:xfrm>
            <a:off x="363750" y="1669525"/>
            <a:ext cx="3508200" cy="2924100"/>
          </a:xfrm>
          <a:prstGeom prst="rect">
            <a:avLst/>
          </a:prstGeom>
          <a:solidFill>
            <a:srgbClr val="191919"/>
          </a:solidFill>
          <a:ln>
            <a:noFill/>
          </a:ln>
        </p:spPr>
        <p:txBody>
          <a:bodyPr anchorCtr="0" anchor="t" bIns="91425" lIns="274300" spcFirstLastPara="1" rIns="91425" wrap="square" tIns="91425">
            <a:noAutofit/>
          </a:bodyPr>
          <a:lstStyle/>
          <a:p>
            <a:pPr indent="0" lvl="0" marL="0" rtl="0" algn="l">
              <a:spcBef>
                <a:spcPts val="0"/>
              </a:spcBef>
              <a:spcAft>
                <a:spcPts val="0"/>
              </a:spcAft>
              <a:buNone/>
            </a:pPr>
            <a:r>
              <a:rPr lang="en" sz="1100">
                <a:solidFill>
                  <a:srgbClr val="FFFFFF"/>
                </a:solidFill>
                <a:latin typeface="Lexend"/>
                <a:ea typeface="Lexend"/>
                <a:cs typeface="Lexend"/>
                <a:sym typeface="Lexend"/>
              </a:rPr>
              <a:t>Predicting energy consumption in California based on various price data using machine learning models: </a:t>
            </a:r>
            <a:endParaRPr sz="1100">
              <a:solidFill>
                <a:srgbClr val="FFFFFF"/>
              </a:solidFill>
              <a:latin typeface="Lexend"/>
              <a:ea typeface="Lexend"/>
              <a:cs typeface="Lexend"/>
              <a:sym typeface="Lexend"/>
            </a:endParaRPr>
          </a:p>
          <a:p>
            <a:pPr indent="0" lvl="0" marL="0" rtl="0" algn="l">
              <a:spcBef>
                <a:spcPts val="0"/>
              </a:spcBef>
              <a:spcAft>
                <a:spcPts val="0"/>
              </a:spcAft>
              <a:buNone/>
            </a:pPr>
            <a:r>
              <a:rPr lang="en" sz="1100">
                <a:solidFill>
                  <a:srgbClr val="E49576"/>
                </a:solidFill>
                <a:latin typeface="Lexend"/>
                <a:ea typeface="Lexend"/>
                <a:cs typeface="Lexend"/>
                <a:sym typeface="Lexend"/>
              </a:rPr>
              <a:t>Time Series models such as ARIMA, SARIMAX, Linear, Dense, Multi-Step Dense, and LSTM models</a:t>
            </a:r>
            <a:endParaRPr sz="1100">
              <a:solidFill>
                <a:srgbClr val="E49576"/>
              </a:solidFill>
              <a:latin typeface="Lexend"/>
              <a:ea typeface="Lexend"/>
              <a:cs typeface="Lexend"/>
              <a:sym typeface="Lexend"/>
            </a:endParaRPr>
          </a:p>
          <a:p>
            <a:pPr indent="0" lvl="0" marL="0" rtl="0" algn="l">
              <a:spcBef>
                <a:spcPts val="0"/>
              </a:spcBef>
              <a:spcAft>
                <a:spcPts val="0"/>
              </a:spcAft>
              <a:buNone/>
            </a:pPr>
            <a:r>
              <a:t/>
            </a:r>
            <a:endParaRPr sz="1100">
              <a:solidFill>
                <a:srgbClr val="FFFFFF"/>
              </a:solidFill>
              <a:latin typeface="Lexend"/>
              <a:ea typeface="Lexend"/>
              <a:cs typeface="Lexend"/>
              <a:sym typeface="Lexend"/>
            </a:endParaRPr>
          </a:p>
          <a:p>
            <a:pPr indent="0" lvl="0" marL="0" rtl="0" algn="l">
              <a:spcBef>
                <a:spcPts val="0"/>
              </a:spcBef>
              <a:spcAft>
                <a:spcPts val="0"/>
              </a:spcAft>
              <a:buNone/>
            </a:pPr>
            <a:r>
              <a:rPr lang="en" sz="1100">
                <a:solidFill>
                  <a:srgbClr val="FFFFFF"/>
                </a:solidFill>
                <a:latin typeface="Lexend"/>
                <a:ea typeface="Lexend"/>
                <a:cs typeface="Lexend"/>
                <a:sym typeface="Lexend"/>
              </a:rPr>
              <a:t>Predictions were made for:</a:t>
            </a:r>
            <a:endParaRPr sz="1100">
              <a:solidFill>
                <a:srgbClr val="FFFFFF"/>
              </a:solidFill>
              <a:latin typeface="Lexend"/>
              <a:ea typeface="Lexend"/>
              <a:cs typeface="Lexend"/>
              <a:sym typeface="Lexend"/>
            </a:endParaRPr>
          </a:p>
          <a:p>
            <a:pPr indent="0" lvl="0" marL="0" rtl="0" algn="l">
              <a:spcBef>
                <a:spcPts val="0"/>
              </a:spcBef>
              <a:spcAft>
                <a:spcPts val="0"/>
              </a:spcAft>
              <a:buNone/>
            </a:pPr>
            <a:r>
              <a:rPr lang="en" sz="1100">
                <a:solidFill>
                  <a:srgbClr val="E49576"/>
                </a:solidFill>
                <a:latin typeface="Lexend"/>
                <a:ea typeface="Lexend"/>
                <a:cs typeface="Lexend"/>
                <a:sym typeface="Lexend"/>
              </a:rPr>
              <a:t>2 years, 5 years, and 10 years into the future</a:t>
            </a:r>
            <a:endParaRPr sz="1100">
              <a:solidFill>
                <a:srgbClr val="FFFFFF"/>
              </a:solidFill>
              <a:latin typeface="Lexend"/>
              <a:ea typeface="Lexend"/>
              <a:cs typeface="Lexend"/>
              <a:sym typeface="Lexend"/>
            </a:endParaRPr>
          </a:p>
          <a:p>
            <a:pPr indent="0" lvl="0" marL="0" rtl="0" algn="l">
              <a:spcBef>
                <a:spcPts val="0"/>
              </a:spcBef>
              <a:spcAft>
                <a:spcPts val="0"/>
              </a:spcAft>
              <a:buNone/>
            </a:pPr>
            <a:r>
              <a:t/>
            </a:r>
            <a:endParaRPr sz="1100">
              <a:solidFill>
                <a:srgbClr val="FFFFFF"/>
              </a:solidFill>
              <a:latin typeface="Lexend"/>
              <a:ea typeface="Lexend"/>
              <a:cs typeface="Lexend"/>
              <a:sym typeface="Lexend"/>
            </a:endParaRPr>
          </a:p>
          <a:p>
            <a:pPr indent="0" lvl="0" marL="0" rtl="0" algn="l">
              <a:spcBef>
                <a:spcPts val="0"/>
              </a:spcBef>
              <a:spcAft>
                <a:spcPts val="0"/>
              </a:spcAft>
              <a:buNone/>
            </a:pPr>
            <a:r>
              <a:rPr lang="en" sz="1100">
                <a:solidFill>
                  <a:srgbClr val="FFFFFF"/>
                </a:solidFill>
                <a:latin typeface="Lexend"/>
                <a:ea typeface="Lexend"/>
                <a:cs typeface="Lexend"/>
                <a:sym typeface="Lexend"/>
              </a:rPr>
              <a:t>Taking into account </a:t>
            </a:r>
            <a:r>
              <a:rPr lang="en" sz="1100">
                <a:solidFill>
                  <a:schemeClr val="lt1"/>
                </a:solidFill>
                <a:latin typeface="Lexend"/>
                <a:ea typeface="Lexend"/>
                <a:cs typeface="Lexend"/>
                <a:sym typeface="Lexend"/>
              </a:rPr>
              <a:t>factors such as: </a:t>
            </a:r>
            <a:r>
              <a:rPr lang="en" sz="1100">
                <a:solidFill>
                  <a:srgbClr val="E49576"/>
                </a:solidFill>
                <a:latin typeface="Lexend"/>
                <a:ea typeface="Lexend"/>
                <a:cs typeface="Lexend"/>
                <a:sym typeface="Lexend"/>
              </a:rPr>
              <a:t>trends and seasonality, price data, policy changes, and technological advancements. </a:t>
            </a:r>
            <a:endParaRPr sz="1100">
              <a:solidFill>
                <a:srgbClr val="E49576"/>
              </a:solidFill>
              <a:latin typeface="Lexend"/>
              <a:ea typeface="Lexend"/>
              <a:cs typeface="Lexend"/>
              <a:sym typeface="Lexend"/>
            </a:endParaRPr>
          </a:p>
        </p:txBody>
      </p:sp>
      <p:pic>
        <p:nvPicPr>
          <p:cNvPr id="107" name="Google Shape;107;p15"/>
          <p:cNvPicPr preferRelativeResize="0"/>
          <p:nvPr/>
        </p:nvPicPr>
        <p:blipFill>
          <a:blip r:embed="rId3">
            <a:alphaModFix/>
          </a:blip>
          <a:stretch>
            <a:fillRect/>
          </a:stretch>
        </p:blipFill>
        <p:spPr>
          <a:xfrm>
            <a:off x="7539550" y="368125"/>
            <a:ext cx="971000" cy="1008650"/>
          </a:xfrm>
          <a:prstGeom prst="rect">
            <a:avLst/>
          </a:prstGeom>
          <a:noFill/>
          <a:ln>
            <a:noFill/>
          </a:ln>
        </p:spPr>
      </p:pic>
      <p:pic>
        <p:nvPicPr>
          <p:cNvPr id="108" name="Google Shape;108;p15"/>
          <p:cNvPicPr preferRelativeResize="0"/>
          <p:nvPr/>
        </p:nvPicPr>
        <p:blipFill>
          <a:blip r:embed="rId4">
            <a:alphaModFix/>
          </a:blip>
          <a:stretch>
            <a:fillRect/>
          </a:stretch>
        </p:blipFill>
        <p:spPr>
          <a:xfrm>
            <a:off x="4472485" y="1643450"/>
            <a:ext cx="4286692" cy="2924101"/>
          </a:xfrm>
          <a:prstGeom prst="rect">
            <a:avLst/>
          </a:prstGeom>
          <a:noFill/>
          <a:ln>
            <a:noFill/>
          </a:ln>
        </p:spPr>
      </p:pic>
      <p:sp>
        <p:nvSpPr>
          <p:cNvPr id="109" name="Google Shape;109;p15"/>
          <p:cNvSpPr txBox="1"/>
          <p:nvPr/>
        </p:nvSpPr>
        <p:spPr>
          <a:xfrm>
            <a:off x="4621238" y="4620175"/>
            <a:ext cx="39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Lato"/>
                <a:ea typeface="Lato"/>
                <a:cs typeface="Lato"/>
                <a:sym typeface="Lato"/>
              </a:rPr>
              <a:t>Source: Energy Information Administration. </a:t>
            </a:r>
            <a:r>
              <a:rPr lang="en" sz="700" u="sng">
                <a:solidFill>
                  <a:schemeClr val="hlink"/>
                </a:solidFill>
                <a:hlinkClick r:id="rId5"/>
              </a:rPr>
              <a:t>https://www.eia.gov/energyexplained/us-energy-facts/images/consumption-by-source-and-sector.pdf</a:t>
            </a:r>
            <a:endParaRPr sz="700">
              <a:solidFill>
                <a:schemeClr val="lt1"/>
              </a:solidFill>
              <a:latin typeface="Lato"/>
              <a:ea typeface="Lato"/>
              <a:cs typeface="Lato"/>
              <a:sym typeface="Lato"/>
            </a:endParaRPr>
          </a:p>
        </p:txBody>
      </p:sp>
      <p:cxnSp>
        <p:nvCxnSpPr>
          <p:cNvPr id="110" name="Google Shape;110;p15"/>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111" name="Google Shape;111;p15"/>
          <p:cNvSpPr txBox="1"/>
          <p:nvPr/>
        </p:nvSpPr>
        <p:spPr>
          <a:xfrm>
            <a:off x="913050" y="368125"/>
            <a:ext cx="25941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OBJECTIVE</a:t>
            </a:r>
            <a:endParaRPr sz="2400">
              <a:solidFill>
                <a:srgbClr val="E49576"/>
              </a:solidFill>
              <a:latin typeface="Lexend ExtraBold"/>
              <a:ea typeface="Lexend ExtraBold"/>
              <a:cs typeface="Lexend ExtraBold"/>
              <a:sym typeface="Lexend ExtraBold"/>
            </a:endParaRPr>
          </a:p>
        </p:txBody>
      </p:sp>
      <p:grpSp>
        <p:nvGrpSpPr>
          <p:cNvPr id="112" name="Google Shape;112;p15"/>
          <p:cNvGrpSpPr/>
          <p:nvPr/>
        </p:nvGrpSpPr>
        <p:grpSpPr>
          <a:xfrm>
            <a:off x="483184" y="413927"/>
            <a:ext cx="530700" cy="530700"/>
            <a:chOff x="3139884" y="2646227"/>
            <a:chExt cx="530700" cy="530700"/>
          </a:xfrm>
        </p:grpSpPr>
        <p:sp>
          <p:nvSpPr>
            <p:cNvPr id="113" name="Google Shape;113;p15"/>
            <p:cNvSpPr/>
            <p:nvPr/>
          </p:nvSpPr>
          <p:spPr>
            <a:xfrm>
              <a:off x="3139884" y="26462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3269038" y="2777588"/>
              <a:ext cx="272400" cy="267975"/>
            </a:xfrm>
            <a:custGeom>
              <a:rect b="b" l="l" r="r" t="t"/>
              <a:pathLst>
                <a:path extrusionOk="0" h="10719" w="10896">
                  <a:moveTo>
                    <a:pt x="7536" y="1050"/>
                  </a:moveTo>
                  <a:cubicBezTo>
                    <a:pt x="7746" y="1050"/>
                    <a:pt x="7917" y="1221"/>
                    <a:pt x="7917" y="1432"/>
                  </a:cubicBezTo>
                  <a:cubicBezTo>
                    <a:pt x="7917" y="1641"/>
                    <a:pt x="7746" y="1812"/>
                    <a:pt x="7536" y="1812"/>
                  </a:cubicBezTo>
                  <a:cubicBezTo>
                    <a:pt x="7326" y="1812"/>
                    <a:pt x="7155" y="1641"/>
                    <a:pt x="7155" y="1432"/>
                  </a:cubicBezTo>
                  <a:cubicBezTo>
                    <a:pt x="7155" y="1221"/>
                    <a:pt x="7326" y="1050"/>
                    <a:pt x="7536" y="1050"/>
                  </a:cubicBezTo>
                  <a:close/>
                  <a:moveTo>
                    <a:pt x="4737" y="2687"/>
                  </a:moveTo>
                  <a:cubicBezTo>
                    <a:pt x="4876" y="2787"/>
                    <a:pt x="5017" y="2892"/>
                    <a:pt x="5157" y="3002"/>
                  </a:cubicBezTo>
                  <a:cubicBezTo>
                    <a:pt x="4938" y="3029"/>
                    <a:pt x="4728" y="3085"/>
                    <a:pt x="4532" y="3169"/>
                  </a:cubicBezTo>
                  <a:cubicBezTo>
                    <a:pt x="4598" y="3003"/>
                    <a:pt x="4667" y="2843"/>
                    <a:pt x="4737" y="2687"/>
                  </a:cubicBezTo>
                  <a:close/>
                  <a:moveTo>
                    <a:pt x="6696" y="314"/>
                  </a:moveTo>
                  <a:cubicBezTo>
                    <a:pt x="6733" y="314"/>
                    <a:pt x="6769" y="319"/>
                    <a:pt x="6804" y="328"/>
                  </a:cubicBezTo>
                  <a:cubicBezTo>
                    <a:pt x="7009" y="383"/>
                    <a:pt x="7146" y="596"/>
                    <a:pt x="7233" y="806"/>
                  </a:cubicBezTo>
                  <a:cubicBezTo>
                    <a:pt x="7002" y="918"/>
                    <a:pt x="6841" y="1157"/>
                    <a:pt x="6841" y="1432"/>
                  </a:cubicBezTo>
                  <a:cubicBezTo>
                    <a:pt x="6841" y="1789"/>
                    <a:pt x="7112" y="2084"/>
                    <a:pt x="7459" y="2122"/>
                  </a:cubicBezTo>
                  <a:cubicBezTo>
                    <a:pt x="7469" y="2419"/>
                    <a:pt x="7460" y="2740"/>
                    <a:pt x="7435" y="3080"/>
                  </a:cubicBezTo>
                  <a:cubicBezTo>
                    <a:pt x="7121" y="3110"/>
                    <a:pt x="6794" y="3154"/>
                    <a:pt x="6461" y="3212"/>
                  </a:cubicBezTo>
                  <a:cubicBezTo>
                    <a:pt x="6210" y="3093"/>
                    <a:pt x="5935" y="3016"/>
                    <a:pt x="5646" y="2993"/>
                  </a:cubicBezTo>
                  <a:cubicBezTo>
                    <a:pt x="5387" y="2779"/>
                    <a:pt x="5128" y="2579"/>
                    <a:pt x="4873" y="2398"/>
                  </a:cubicBezTo>
                  <a:cubicBezTo>
                    <a:pt x="5129" y="1872"/>
                    <a:pt x="5401" y="1417"/>
                    <a:pt x="5672" y="1068"/>
                  </a:cubicBezTo>
                  <a:cubicBezTo>
                    <a:pt x="6053" y="576"/>
                    <a:pt x="6412" y="314"/>
                    <a:pt x="6696" y="314"/>
                  </a:cubicBezTo>
                  <a:close/>
                  <a:moveTo>
                    <a:pt x="1649" y="2694"/>
                  </a:moveTo>
                  <a:cubicBezTo>
                    <a:pt x="1859" y="2694"/>
                    <a:pt x="2029" y="2864"/>
                    <a:pt x="2029" y="3074"/>
                  </a:cubicBezTo>
                  <a:cubicBezTo>
                    <a:pt x="2029" y="3285"/>
                    <a:pt x="1859" y="3456"/>
                    <a:pt x="1649" y="3456"/>
                  </a:cubicBezTo>
                  <a:cubicBezTo>
                    <a:pt x="1439" y="3456"/>
                    <a:pt x="1268" y="3285"/>
                    <a:pt x="1268" y="3074"/>
                  </a:cubicBezTo>
                  <a:cubicBezTo>
                    <a:pt x="1268" y="2864"/>
                    <a:pt x="1439" y="2694"/>
                    <a:pt x="1649" y="2694"/>
                  </a:cubicBezTo>
                  <a:close/>
                  <a:moveTo>
                    <a:pt x="7407" y="3398"/>
                  </a:moveTo>
                  <a:lnTo>
                    <a:pt x="7407" y="3398"/>
                  </a:lnTo>
                  <a:cubicBezTo>
                    <a:pt x="7388" y="3571"/>
                    <a:pt x="7367" y="3748"/>
                    <a:pt x="7340" y="3928"/>
                  </a:cubicBezTo>
                  <a:cubicBezTo>
                    <a:pt x="7207" y="3753"/>
                    <a:pt x="7051" y="3596"/>
                    <a:pt x="6876" y="3464"/>
                  </a:cubicBezTo>
                  <a:cubicBezTo>
                    <a:pt x="7056" y="3438"/>
                    <a:pt x="7233" y="3415"/>
                    <a:pt x="7407" y="3398"/>
                  </a:cubicBezTo>
                  <a:close/>
                  <a:moveTo>
                    <a:pt x="3259" y="4441"/>
                  </a:moveTo>
                  <a:cubicBezTo>
                    <a:pt x="3177" y="4637"/>
                    <a:pt x="3120" y="4847"/>
                    <a:pt x="3093" y="5066"/>
                  </a:cubicBezTo>
                  <a:cubicBezTo>
                    <a:pt x="2983" y="4925"/>
                    <a:pt x="2878" y="4785"/>
                    <a:pt x="2778" y="4646"/>
                  </a:cubicBezTo>
                  <a:cubicBezTo>
                    <a:pt x="2933" y="4577"/>
                    <a:pt x="3095" y="4508"/>
                    <a:pt x="3259" y="4441"/>
                  </a:cubicBezTo>
                  <a:close/>
                  <a:moveTo>
                    <a:pt x="7802" y="5647"/>
                  </a:moveTo>
                  <a:cubicBezTo>
                    <a:pt x="7912" y="5788"/>
                    <a:pt x="8017" y="5928"/>
                    <a:pt x="8118" y="6067"/>
                  </a:cubicBezTo>
                  <a:cubicBezTo>
                    <a:pt x="7961" y="6137"/>
                    <a:pt x="7801" y="6206"/>
                    <a:pt x="7636" y="6272"/>
                  </a:cubicBezTo>
                  <a:cubicBezTo>
                    <a:pt x="7719" y="6076"/>
                    <a:pt x="7775" y="5866"/>
                    <a:pt x="7802" y="5647"/>
                  </a:cubicBezTo>
                  <a:close/>
                  <a:moveTo>
                    <a:pt x="5864" y="4009"/>
                  </a:moveTo>
                  <a:cubicBezTo>
                    <a:pt x="5873" y="4011"/>
                    <a:pt x="5876" y="4015"/>
                    <a:pt x="5876" y="4017"/>
                  </a:cubicBezTo>
                  <a:cubicBezTo>
                    <a:pt x="5765" y="4303"/>
                    <a:pt x="5641" y="4588"/>
                    <a:pt x="5522" y="4870"/>
                  </a:cubicBezTo>
                  <a:cubicBezTo>
                    <a:pt x="5484" y="4958"/>
                    <a:pt x="5516" y="5051"/>
                    <a:pt x="5600" y="5099"/>
                  </a:cubicBezTo>
                  <a:cubicBezTo>
                    <a:pt x="5825" y="5230"/>
                    <a:pt x="6050" y="5360"/>
                    <a:pt x="6277" y="5490"/>
                  </a:cubicBezTo>
                  <a:cubicBezTo>
                    <a:pt x="6299" y="5503"/>
                    <a:pt x="6300" y="5506"/>
                    <a:pt x="6283" y="5523"/>
                  </a:cubicBezTo>
                  <a:cubicBezTo>
                    <a:pt x="5957" y="5831"/>
                    <a:pt x="5058" y="6693"/>
                    <a:pt x="5028" y="6704"/>
                  </a:cubicBezTo>
                  <a:cubicBezTo>
                    <a:pt x="5025" y="6703"/>
                    <a:pt x="5018" y="6700"/>
                    <a:pt x="5020" y="6695"/>
                  </a:cubicBezTo>
                  <a:cubicBezTo>
                    <a:pt x="5128" y="6413"/>
                    <a:pt x="5264" y="6104"/>
                    <a:pt x="5374" y="5843"/>
                  </a:cubicBezTo>
                  <a:cubicBezTo>
                    <a:pt x="5405" y="5770"/>
                    <a:pt x="5392" y="5670"/>
                    <a:pt x="5295" y="5613"/>
                  </a:cubicBezTo>
                  <a:cubicBezTo>
                    <a:pt x="5068" y="5484"/>
                    <a:pt x="4839" y="5355"/>
                    <a:pt x="4614" y="5219"/>
                  </a:cubicBezTo>
                  <a:cubicBezTo>
                    <a:pt x="4597" y="5209"/>
                    <a:pt x="4597" y="5205"/>
                    <a:pt x="4613" y="5191"/>
                  </a:cubicBezTo>
                  <a:cubicBezTo>
                    <a:pt x="4864" y="4953"/>
                    <a:pt x="5782" y="4066"/>
                    <a:pt x="5864" y="4009"/>
                  </a:cubicBezTo>
                  <a:close/>
                  <a:moveTo>
                    <a:pt x="5871" y="3697"/>
                  </a:moveTo>
                  <a:cubicBezTo>
                    <a:pt x="5785" y="3697"/>
                    <a:pt x="5696" y="3731"/>
                    <a:pt x="5624" y="3800"/>
                  </a:cubicBezTo>
                  <a:cubicBezTo>
                    <a:pt x="5212" y="4192"/>
                    <a:pt x="4806" y="4574"/>
                    <a:pt x="4397" y="4962"/>
                  </a:cubicBezTo>
                  <a:cubicBezTo>
                    <a:pt x="4318" y="5037"/>
                    <a:pt x="4279" y="5139"/>
                    <a:pt x="4290" y="5241"/>
                  </a:cubicBezTo>
                  <a:cubicBezTo>
                    <a:pt x="4301" y="5343"/>
                    <a:pt x="4360" y="5432"/>
                    <a:pt x="4451" y="5488"/>
                  </a:cubicBezTo>
                  <a:cubicBezTo>
                    <a:pt x="4647" y="5606"/>
                    <a:pt x="4844" y="5717"/>
                    <a:pt x="5040" y="5829"/>
                  </a:cubicBezTo>
                  <a:cubicBezTo>
                    <a:pt x="4943" y="6060"/>
                    <a:pt x="4823" y="6335"/>
                    <a:pt x="4727" y="6582"/>
                  </a:cubicBezTo>
                  <a:cubicBezTo>
                    <a:pt x="4667" y="6738"/>
                    <a:pt x="4736" y="6911"/>
                    <a:pt x="4888" y="6985"/>
                  </a:cubicBezTo>
                  <a:cubicBezTo>
                    <a:pt x="4933" y="7007"/>
                    <a:pt x="4981" y="7019"/>
                    <a:pt x="5030" y="7019"/>
                  </a:cubicBezTo>
                  <a:cubicBezTo>
                    <a:pt x="5110" y="7019"/>
                    <a:pt x="5193" y="6986"/>
                    <a:pt x="5271" y="6912"/>
                  </a:cubicBezTo>
                  <a:cubicBezTo>
                    <a:pt x="5675" y="6528"/>
                    <a:pt x="6095" y="6134"/>
                    <a:pt x="6499" y="5750"/>
                  </a:cubicBezTo>
                  <a:cubicBezTo>
                    <a:pt x="6578" y="5674"/>
                    <a:pt x="6617" y="5572"/>
                    <a:pt x="6605" y="5469"/>
                  </a:cubicBezTo>
                  <a:cubicBezTo>
                    <a:pt x="6592" y="5365"/>
                    <a:pt x="6530" y="5274"/>
                    <a:pt x="6433" y="5218"/>
                  </a:cubicBezTo>
                  <a:cubicBezTo>
                    <a:pt x="6241" y="5107"/>
                    <a:pt x="6048" y="4996"/>
                    <a:pt x="5856" y="4885"/>
                  </a:cubicBezTo>
                  <a:cubicBezTo>
                    <a:pt x="5961" y="4638"/>
                    <a:pt x="6069" y="4384"/>
                    <a:pt x="6168" y="4130"/>
                  </a:cubicBezTo>
                  <a:cubicBezTo>
                    <a:pt x="6206" y="4033"/>
                    <a:pt x="6192" y="3922"/>
                    <a:pt x="6134" y="3837"/>
                  </a:cubicBezTo>
                  <a:cubicBezTo>
                    <a:pt x="6069" y="3743"/>
                    <a:pt x="5972" y="3697"/>
                    <a:pt x="5871" y="3697"/>
                  </a:cubicBezTo>
                  <a:close/>
                  <a:moveTo>
                    <a:pt x="3555" y="6786"/>
                  </a:moveTo>
                  <a:cubicBezTo>
                    <a:pt x="3687" y="6960"/>
                    <a:pt x="3844" y="7117"/>
                    <a:pt x="4019" y="7249"/>
                  </a:cubicBezTo>
                  <a:cubicBezTo>
                    <a:pt x="3839" y="7275"/>
                    <a:pt x="3663" y="7298"/>
                    <a:pt x="3489" y="7315"/>
                  </a:cubicBezTo>
                  <a:cubicBezTo>
                    <a:pt x="3507" y="7142"/>
                    <a:pt x="3529" y="6965"/>
                    <a:pt x="3555" y="6786"/>
                  </a:cubicBezTo>
                  <a:close/>
                  <a:moveTo>
                    <a:pt x="2489" y="4782"/>
                  </a:moveTo>
                  <a:cubicBezTo>
                    <a:pt x="2671" y="5037"/>
                    <a:pt x="2870" y="5295"/>
                    <a:pt x="3084" y="5555"/>
                  </a:cubicBezTo>
                  <a:cubicBezTo>
                    <a:pt x="3107" y="5844"/>
                    <a:pt x="3183" y="6118"/>
                    <a:pt x="3303" y="6369"/>
                  </a:cubicBezTo>
                  <a:cubicBezTo>
                    <a:pt x="3245" y="6702"/>
                    <a:pt x="3202" y="7029"/>
                    <a:pt x="3171" y="7343"/>
                  </a:cubicBezTo>
                  <a:cubicBezTo>
                    <a:pt x="2921" y="7362"/>
                    <a:pt x="2681" y="7371"/>
                    <a:pt x="2454" y="7371"/>
                  </a:cubicBezTo>
                  <a:cubicBezTo>
                    <a:pt x="2152" y="7371"/>
                    <a:pt x="1874" y="7355"/>
                    <a:pt x="1625" y="7321"/>
                  </a:cubicBezTo>
                  <a:cubicBezTo>
                    <a:pt x="927" y="7228"/>
                    <a:pt x="499" y="7012"/>
                    <a:pt x="419" y="6714"/>
                  </a:cubicBezTo>
                  <a:cubicBezTo>
                    <a:pt x="340" y="6414"/>
                    <a:pt x="602" y="6012"/>
                    <a:pt x="1158" y="5580"/>
                  </a:cubicBezTo>
                  <a:cubicBezTo>
                    <a:pt x="1508" y="5310"/>
                    <a:pt x="1963" y="5037"/>
                    <a:pt x="2489" y="4782"/>
                  </a:cubicBezTo>
                  <a:close/>
                  <a:moveTo>
                    <a:pt x="5448" y="3298"/>
                  </a:moveTo>
                  <a:cubicBezTo>
                    <a:pt x="6583" y="3298"/>
                    <a:pt x="7507" y="4222"/>
                    <a:pt x="7507" y="5356"/>
                  </a:cubicBezTo>
                  <a:cubicBezTo>
                    <a:pt x="7507" y="6491"/>
                    <a:pt x="6583" y="7415"/>
                    <a:pt x="5448" y="7415"/>
                  </a:cubicBezTo>
                  <a:cubicBezTo>
                    <a:pt x="4312" y="7415"/>
                    <a:pt x="3389" y="6491"/>
                    <a:pt x="3389" y="5356"/>
                  </a:cubicBezTo>
                  <a:cubicBezTo>
                    <a:pt x="3389" y="4222"/>
                    <a:pt x="4312" y="3298"/>
                    <a:pt x="5448" y="3298"/>
                  </a:cubicBezTo>
                  <a:close/>
                  <a:moveTo>
                    <a:pt x="9025" y="7019"/>
                  </a:moveTo>
                  <a:cubicBezTo>
                    <a:pt x="9235" y="7019"/>
                    <a:pt x="9406" y="7190"/>
                    <a:pt x="9406" y="7400"/>
                  </a:cubicBezTo>
                  <a:cubicBezTo>
                    <a:pt x="9406" y="7609"/>
                    <a:pt x="9235" y="7780"/>
                    <a:pt x="9025" y="7780"/>
                  </a:cubicBezTo>
                  <a:cubicBezTo>
                    <a:pt x="8815" y="7780"/>
                    <a:pt x="8644" y="7609"/>
                    <a:pt x="8644" y="7400"/>
                  </a:cubicBezTo>
                  <a:cubicBezTo>
                    <a:pt x="8644" y="7190"/>
                    <a:pt x="8815" y="7019"/>
                    <a:pt x="9025" y="7019"/>
                  </a:cubicBezTo>
                  <a:close/>
                  <a:moveTo>
                    <a:pt x="6364" y="7545"/>
                  </a:moveTo>
                  <a:cubicBezTo>
                    <a:pt x="6297" y="7710"/>
                    <a:pt x="6228" y="7871"/>
                    <a:pt x="6158" y="8026"/>
                  </a:cubicBezTo>
                  <a:cubicBezTo>
                    <a:pt x="6020" y="7926"/>
                    <a:pt x="5879" y="7821"/>
                    <a:pt x="5739" y="7711"/>
                  </a:cubicBezTo>
                  <a:cubicBezTo>
                    <a:pt x="5958" y="7684"/>
                    <a:pt x="6168" y="7628"/>
                    <a:pt x="6364" y="7545"/>
                  </a:cubicBezTo>
                  <a:close/>
                  <a:moveTo>
                    <a:pt x="8300" y="6328"/>
                  </a:moveTo>
                  <a:cubicBezTo>
                    <a:pt x="8417" y="6501"/>
                    <a:pt x="8524" y="6669"/>
                    <a:pt x="8622" y="6834"/>
                  </a:cubicBezTo>
                  <a:cubicBezTo>
                    <a:pt x="8446" y="6960"/>
                    <a:pt x="8330" y="7167"/>
                    <a:pt x="8330" y="7400"/>
                  </a:cubicBezTo>
                  <a:cubicBezTo>
                    <a:pt x="8330" y="7782"/>
                    <a:pt x="8642" y="8094"/>
                    <a:pt x="9025" y="8094"/>
                  </a:cubicBezTo>
                  <a:cubicBezTo>
                    <a:pt x="9080" y="8094"/>
                    <a:pt x="9135" y="8088"/>
                    <a:pt x="9186" y="8075"/>
                  </a:cubicBezTo>
                  <a:lnTo>
                    <a:pt x="9186" y="8075"/>
                  </a:lnTo>
                  <a:cubicBezTo>
                    <a:pt x="9312" y="8524"/>
                    <a:pt x="9290" y="8859"/>
                    <a:pt x="9120" y="9029"/>
                  </a:cubicBezTo>
                  <a:cubicBezTo>
                    <a:pt x="9021" y="9127"/>
                    <a:pt x="8869" y="9176"/>
                    <a:pt x="8673" y="9176"/>
                  </a:cubicBezTo>
                  <a:cubicBezTo>
                    <a:pt x="8433" y="9176"/>
                    <a:pt x="8128" y="9103"/>
                    <a:pt x="7770" y="8958"/>
                  </a:cubicBezTo>
                  <a:cubicBezTo>
                    <a:pt x="7362" y="8791"/>
                    <a:pt x="6901" y="8535"/>
                    <a:pt x="6420" y="8209"/>
                  </a:cubicBezTo>
                  <a:cubicBezTo>
                    <a:pt x="6549" y="7924"/>
                    <a:pt x="6675" y="7624"/>
                    <a:pt x="6792" y="7310"/>
                  </a:cubicBezTo>
                  <a:cubicBezTo>
                    <a:pt x="7031" y="7146"/>
                    <a:pt x="7237" y="6939"/>
                    <a:pt x="7402" y="6700"/>
                  </a:cubicBezTo>
                  <a:cubicBezTo>
                    <a:pt x="7714" y="6583"/>
                    <a:pt x="8016" y="6459"/>
                    <a:pt x="8300" y="6328"/>
                  </a:cubicBezTo>
                  <a:close/>
                  <a:moveTo>
                    <a:pt x="3314" y="8689"/>
                  </a:moveTo>
                  <a:cubicBezTo>
                    <a:pt x="3524" y="8689"/>
                    <a:pt x="3694" y="8860"/>
                    <a:pt x="3694" y="9071"/>
                  </a:cubicBezTo>
                  <a:cubicBezTo>
                    <a:pt x="3694" y="9280"/>
                    <a:pt x="3524" y="9451"/>
                    <a:pt x="3314" y="9451"/>
                  </a:cubicBezTo>
                  <a:cubicBezTo>
                    <a:pt x="3103" y="9451"/>
                    <a:pt x="2932" y="9280"/>
                    <a:pt x="2932" y="9071"/>
                  </a:cubicBezTo>
                  <a:cubicBezTo>
                    <a:pt x="2932" y="8860"/>
                    <a:pt x="3103" y="8689"/>
                    <a:pt x="3314" y="8689"/>
                  </a:cubicBezTo>
                  <a:close/>
                  <a:moveTo>
                    <a:pt x="4435" y="7501"/>
                  </a:moveTo>
                  <a:cubicBezTo>
                    <a:pt x="4686" y="7621"/>
                    <a:pt x="4960" y="7697"/>
                    <a:pt x="5249" y="7720"/>
                  </a:cubicBezTo>
                  <a:cubicBezTo>
                    <a:pt x="5509" y="7934"/>
                    <a:pt x="5768" y="8133"/>
                    <a:pt x="6023" y="8315"/>
                  </a:cubicBezTo>
                  <a:cubicBezTo>
                    <a:pt x="5767" y="8841"/>
                    <a:pt x="5494" y="9296"/>
                    <a:pt x="5224" y="9646"/>
                  </a:cubicBezTo>
                  <a:cubicBezTo>
                    <a:pt x="4842" y="10137"/>
                    <a:pt x="4484" y="10399"/>
                    <a:pt x="4200" y="10399"/>
                  </a:cubicBezTo>
                  <a:cubicBezTo>
                    <a:pt x="4163" y="10399"/>
                    <a:pt x="4126" y="10394"/>
                    <a:pt x="4091" y="10385"/>
                  </a:cubicBezTo>
                  <a:cubicBezTo>
                    <a:pt x="3939" y="10345"/>
                    <a:pt x="3736" y="10192"/>
                    <a:pt x="3592" y="9706"/>
                  </a:cubicBezTo>
                  <a:cubicBezTo>
                    <a:pt x="3836" y="9599"/>
                    <a:pt x="4008" y="9355"/>
                    <a:pt x="4008" y="9070"/>
                  </a:cubicBezTo>
                  <a:cubicBezTo>
                    <a:pt x="4008" y="8727"/>
                    <a:pt x="3759" y="8442"/>
                    <a:pt x="3433" y="8386"/>
                  </a:cubicBezTo>
                  <a:cubicBezTo>
                    <a:pt x="3432" y="8148"/>
                    <a:pt x="3441" y="7896"/>
                    <a:pt x="3461" y="7633"/>
                  </a:cubicBezTo>
                  <a:cubicBezTo>
                    <a:pt x="3776" y="7602"/>
                    <a:pt x="4102" y="7559"/>
                    <a:pt x="4435" y="7501"/>
                  </a:cubicBezTo>
                  <a:close/>
                  <a:moveTo>
                    <a:pt x="6697" y="0"/>
                  </a:moveTo>
                  <a:cubicBezTo>
                    <a:pt x="6307" y="0"/>
                    <a:pt x="5872" y="299"/>
                    <a:pt x="5424" y="875"/>
                  </a:cubicBezTo>
                  <a:cubicBezTo>
                    <a:pt x="5148" y="1231"/>
                    <a:pt x="4872" y="1690"/>
                    <a:pt x="4613" y="2217"/>
                  </a:cubicBezTo>
                  <a:cubicBezTo>
                    <a:pt x="4288" y="2000"/>
                    <a:pt x="3972" y="1812"/>
                    <a:pt x="3674" y="1662"/>
                  </a:cubicBezTo>
                  <a:cubicBezTo>
                    <a:pt x="3651" y="1651"/>
                    <a:pt x="3627" y="1645"/>
                    <a:pt x="3603" y="1645"/>
                  </a:cubicBezTo>
                  <a:cubicBezTo>
                    <a:pt x="3546" y="1645"/>
                    <a:pt x="3491" y="1676"/>
                    <a:pt x="3463" y="1731"/>
                  </a:cubicBezTo>
                  <a:cubicBezTo>
                    <a:pt x="3424" y="1809"/>
                    <a:pt x="3455" y="1903"/>
                    <a:pt x="3533" y="1942"/>
                  </a:cubicBezTo>
                  <a:cubicBezTo>
                    <a:pt x="3831" y="2093"/>
                    <a:pt x="4149" y="2283"/>
                    <a:pt x="4476" y="2504"/>
                  </a:cubicBezTo>
                  <a:cubicBezTo>
                    <a:pt x="4346" y="2788"/>
                    <a:pt x="4221" y="3089"/>
                    <a:pt x="4104" y="3403"/>
                  </a:cubicBezTo>
                  <a:cubicBezTo>
                    <a:pt x="3865" y="3568"/>
                    <a:pt x="3658" y="3774"/>
                    <a:pt x="3494" y="4013"/>
                  </a:cubicBezTo>
                  <a:cubicBezTo>
                    <a:pt x="3180" y="4130"/>
                    <a:pt x="2879" y="4255"/>
                    <a:pt x="2595" y="4384"/>
                  </a:cubicBezTo>
                  <a:cubicBezTo>
                    <a:pt x="2411" y="4113"/>
                    <a:pt x="2248" y="3846"/>
                    <a:pt x="2112" y="3592"/>
                  </a:cubicBezTo>
                  <a:cubicBezTo>
                    <a:pt x="2254" y="3465"/>
                    <a:pt x="2344" y="3280"/>
                    <a:pt x="2344" y="3075"/>
                  </a:cubicBezTo>
                  <a:cubicBezTo>
                    <a:pt x="2344" y="2692"/>
                    <a:pt x="2033" y="2381"/>
                    <a:pt x="1651" y="2380"/>
                  </a:cubicBezTo>
                  <a:cubicBezTo>
                    <a:pt x="1610" y="2132"/>
                    <a:pt x="1612" y="1848"/>
                    <a:pt x="1775" y="1685"/>
                  </a:cubicBezTo>
                  <a:cubicBezTo>
                    <a:pt x="1873" y="1587"/>
                    <a:pt x="2025" y="1538"/>
                    <a:pt x="2222" y="1538"/>
                  </a:cubicBezTo>
                  <a:cubicBezTo>
                    <a:pt x="2427" y="1538"/>
                    <a:pt x="2682" y="1591"/>
                    <a:pt x="2976" y="1698"/>
                  </a:cubicBezTo>
                  <a:cubicBezTo>
                    <a:pt x="2993" y="1705"/>
                    <a:pt x="3011" y="1708"/>
                    <a:pt x="3029" y="1708"/>
                  </a:cubicBezTo>
                  <a:cubicBezTo>
                    <a:pt x="3093" y="1708"/>
                    <a:pt x="3154" y="1668"/>
                    <a:pt x="3177" y="1604"/>
                  </a:cubicBezTo>
                  <a:cubicBezTo>
                    <a:pt x="3206" y="1522"/>
                    <a:pt x="3165" y="1433"/>
                    <a:pt x="3083" y="1403"/>
                  </a:cubicBezTo>
                  <a:cubicBezTo>
                    <a:pt x="2756" y="1284"/>
                    <a:pt x="2468" y="1224"/>
                    <a:pt x="2222" y="1224"/>
                  </a:cubicBezTo>
                  <a:cubicBezTo>
                    <a:pt x="1938" y="1224"/>
                    <a:pt x="1712" y="1304"/>
                    <a:pt x="1553" y="1463"/>
                  </a:cubicBezTo>
                  <a:cubicBezTo>
                    <a:pt x="1337" y="1678"/>
                    <a:pt x="1268" y="2011"/>
                    <a:pt x="1344" y="2450"/>
                  </a:cubicBezTo>
                  <a:cubicBezTo>
                    <a:pt x="1113" y="2563"/>
                    <a:pt x="954" y="2800"/>
                    <a:pt x="954" y="3074"/>
                  </a:cubicBezTo>
                  <a:cubicBezTo>
                    <a:pt x="954" y="3458"/>
                    <a:pt x="1265" y="3769"/>
                    <a:pt x="1649" y="3769"/>
                  </a:cubicBezTo>
                  <a:cubicBezTo>
                    <a:pt x="1714" y="3769"/>
                    <a:pt x="1776" y="3760"/>
                    <a:pt x="1836" y="3744"/>
                  </a:cubicBezTo>
                  <a:cubicBezTo>
                    <a:pt x="1971" y="3993"/>
                    <a:pt x="2129" y="4254"/>
                    <a:pt x="2308" y="4520"/>
                  </a:cubicBezTo>
                  <a:cubicBezTo>
                    <a:pt x="1813" y="4763"/>
                    <a:pt x="1329" y="5051"/>
                    <a:pt x="966" y="5332"/>
                  </a:cubicBezTo>
                  <a:cubicBezTo>
                    <a:pt x="294" y="5854"/>
                    <a:pt x="0" y="6360"/>
                    <a:pt x="116" y="6794"/>
                  </a:cubicBezTo>
                  <a:cubicBezTo>
                    <a:pt x="232" y="7230"/>
                    <a:pt x="739" y="7520"/>
                    <a:pt x="1583" y="7633"/>
                  </a:cubicBezTo>
                  <a:cubicBezTo>
                    <a:pt x="1852" y="7669"/>
                    <a:pt x="2156" y="7684"/>
                    <a:pt x="2462" y="7684"/>
                  </a:cubicBezTo>
                  <a:cubicBezTo>
                    <a:pt x="2692" y="7684"/>
                    <a:pt x="2924" y="7676"/>
                    <a:pt x="3144" y="7660"/>
                  </a:cubicBezTo>
                  <a:lnTo>
                    <a:pt x="3144" y="7660"/>
                  </a:lnTo>
                  <a:cubicBezTo>
                    <a:pt x="3126" y="7919"/>
                    <a:pt x="3117" y="8168"/>
                    <a:pt x="3119" y="8403"/>
                  </a:cubicBezTo>
                  <a:cubicBezTo>
                    <a:pt x="2830" y="8488"/>
                    <a:pt x="2619" y="8755"/>
                    <a:pt x="2619" y="9071"/>
                  </a:cubicBezTo>
                  <a:cubicBezTo>
                    <a:pt x="2619" y="9443"/>
                    <a:pt x="2913" y="9747"/>
                    <a:pt x="3281" y="9764"/>
                  </a:cubicBezTo>
                  <a:cubicBezTo>
                    <a:pt x="3467" y="10413"/>
                    <a:pt x="3777" y="10626"/>
                    <a:pt x="4010" y="10688"/>
                  </a:cubicBezTo>
                  <a:cubicBezTo>
                    <a:pt x="4087" y="10709"/>
                    <a:pt x="4162" y="10719"/>
                    <a:pt x="4236" y="10719"/>
                  </a:cubicBezTo>
                  <a:cubicBezTo>
                    <a:pt x="4667" y="10719"/>
                    <a:pt x="5050" y="10381"/>
                    <a:pt x="5472" y="9838"/>
                  </a:cubicBezTo>
                  <a:cubicBezTo>
                    <a:pt x="5747" y="9482"/>
                    <a:pt x="6024" y="9023"/>
                    <a:pt x="6283" y="8495"/>
                  </a:cubicBezTo>
                  <a:cubicBezTo>
                    <a:pt x="6769" y="8821"/>
                    <a:pt x="7235" y="9079"/>
                    <a:pt x="7651" y="9249"/>
                  </a:cubicBezTo>
                  <a:cubicBezTo>
                    <a:pt x="7995" y="9388"/>
                    <a:pt x="8353" y="9506"/>
                    <a:pt x="8677" y="9506"/>
                  </a:cubicBezTo>
                  <a:cubicBezTo>
                    <a:pt x="8927" y="9506"/>
                    <a:pt x="9157" y="9436"/>
                    <a:pt x="9341" y="9251"/>
                  </a:cubicBezTo>
                  <a:cubicBezTo>
                    <a:pt x="9668" y="8924"/>
                    <a:pt x="9603" y="8373"/>
                    <a:pt x="9471" y="7931"/>
                  </a:cubicBezTo>
                  <a:cubicBezTo>
                    <a:pt x="9623" y="7804"/>
                    <a:pt x="9720" y="7612"/>
                    <a:pt x="9720" y="7400"/>
                  </a:cubicBezTo>
                  <a:cubicBezTo>
                    <a:pt x="9720" y="7011"/>
                    <a:pt x="9399" y="6705"/>
                    <a:pt x="9025" y="6705"/>
                  </a:cubicBezTo>
                  <a:cubicBezTo>
                    <a:pt x="8989" y="6705"/>
                    <a:pt x="8952" y="6708"/>
                    <a:pt x="8915" y="6714"/>
                  </a:cubicBezTo>
                  <a:cubicBezTo>
                    <a:pt x="8815" y="6542"/>
                    <a:pt x="8705" y="6368"/>
                    <a:pt x="8587" y="6192"/>
                  </a:cubicBezTo>
                  <a:cubicBezTo>
                    <a:pt x="8899" y="6039"/>
                    <a:pt x="9187" y="5880"/>
                    <a:pt x="9443" y="5718"/>
                  </a:cubicBezTo>
                  <a:cubicBezTo>
                    <a:pt x="9516" y="5672"/>
                    <a:pt x="9539" y="5575"/>
                    <a:pt x="9493" y="5502"/>
                  </a:cubicBezTo>
                  <a:cubicBezTo>
                    <a:pt x="9463" y="5454"/>
                    <a:pt x="9412" y="5428"/>
                    <a:pt x="9360" y="5428"/>
                  </a:cubicBezTo>
                  <a:cubicBezTo>
                    <a:pt x="9331" y="5428"/>
                    <a:pt x="9302" y="5436"/>
                    <a:pt x="9276" y="5453"/>
                  </a:cubicBezTo>
                  <a:cubicBezTo>
                    <a:pt x="9017" y="5616"/>
                    <a:pt x="8724" y="5777"/>
                    <a:pt x="8407" y="5931"/>
                  </a:cubicBezTo>
                  <a:cubicBezTo>
                    <a:pt x="8226" y="5677"/>
                    <a:pt x="8027" y="5419"/>
                    <a:pt x="7811" y="5159"/>
                  </a:cubicBezTo>
                  <a:cubicBezTo>
                    <a:pt x="7787" y="4870"/>
                    <a:pt x="7711" y="4595"/>
                    <a:pt x="7592" y="4344"/>
                  </a:cubicBezTo>
                  <a:cubicBezTo>
                    <a:pt x="7650" y="4010"/>
                    <a:pt x="7694" y="3684"/>
                    <a:pt x="7725" y="3370"/>
                  </a:cubicBezTo>
                  <a:cubicBezTo>
                    <a:pt x="7975" y="3351"/>
                    <a:pt x="8215" y="3342"/>
                    <a:pt x="8442" y="3342"/>
                  </a:cubicBezTo>
                  <a:cubicBezTo>
                    <a:pt x="8743" y="3342"/>
                    <a:pt x="9021" y="3358"/>
                    <a:pt x="9270" y="3392"/>
                  </a:cubicBezTo>
                  <a:cubicBezTo>
                    <a:pt x="9968" y="3485"/>
                    <a:pt x="10397" y="3701"/>
                    <a:pt x="10476" y="4000"/>
                  </a:cubicBezTo>
                  <a:cubicBezTo>
                    <a:pt x="10555" y="4299"/>
                    <a:pt x="10293" y="4701"/>
                    <a:pt x="9736" y="5132"/>
                  </a:cubicBezTo>
                  <a:cubicBezTo>
                    <a:pt x="9667" y="5185"/>
                    <a:pt x="9655" y="5284"/>
                    <a:pt x="9709" y="5353"/>
                  </a:cubicBezTo>
                  <a:cubicBezTo>
                    <a:pt x="9740" y="5393"/>
                    <a:pt x="9786" y="5414"/>
                    <a:pt x="9832" y="5414"/>
                  </a:cubicBezTo>
                  <a:cubicBezTo>
                    <a:pt x="9866" y="5414"/>
                    <a:pt x="9900" y="5403"/>
                    <a:pt x="9929" y="5381"/>
                  </a:cubicBezTo>
                  <a:cubicBezTo>
                    <a:pt x="10601" y="4859"/>
                    <a:pt x="10895" y="4353"/>
                    <a:pt x="10779" y="3919"/>
                  </a:cubicBezTo>
                  <a:cubicBezTo>
                    <a:pt x="10663" y="3483"/>
                    <a:pt x="10156" y="3193"/>
                    <a:pt x="9313" y="3080"/>
                  </a:cubicBezTo>
                  <a:cubicBezTo>
                    <a:pt x="9052" y="3045"/>
                    <a:pt x="8761" y="3028"/>
                    <a:pt x="8446" y="3028"/>
                  </a:cubicBezTo>
                  <a:cubicBezTo>
                    <a:pt x="8225" y="3028"/>
                    <a:pt x="7993" y="3036"/>
                    <a:pt x="7751" y="3053"/>
                  </a:cubicBezTo>
                  <a:cubicBezTo>
                    <a:pt x="7775" y="2711"/>
                    <a:pt x="7782" y="2385"/>
                    <a:pt x="7772" y="2085"/>
                  </a:cubicBezTo>
                  <a:cubicBezTo>
                    <a:pt x="8039" y="1988"/>
                    <a:pt x="8231" y="1732"/>
                    <a:pt x="8231" y="1432"/>
                  </a:cubicBezTo>
                  <a:cubicBezTo>
                    <a:pt x="8231" y="1051"/>
                    <a:pt x="7923" y="741"/>
                    <a:pt x="7544" y="736"/>
                  </a:cubicBezTo>
                  <a:cubicBezTo>
                    <a:pt x="7392" y="341"/>
                    <a:pt x="7170" y="101"/>
                    <a:pt x="6886" y="25"/>
                  </a:cubicBezTo>
                  <a:cubicBezTo>
                    <a:pt x="6824" y="9"/>
                    <a:pt x="6761" y="0"/>
                    <a:pt x="669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407" name="Shape 407"/>
        <p:cNvGrpSpPr/>
        <p:nvPr/>
      </p:nvGrpSpPr>
      <p:grpSpPr>
        <a:xfrm>
          <a:off x="0" y="0"/>
          <a:ext cx="0" cy="0"/>
          <a:chOff x="0" y="0"/>
          <a:chExt cx="0" cy="0"/>
        </a:xfrm>
      </p:grpSpPr>
      <p:sp>
        <p:nvSpPr>
          <p:cNvPr id="408" name="Google Shape;408;p42"/>
          <p:cNvSpPr txBox="1"/>
          <p:nvPr>
            <p:ph idx="12" type="sldNum"/>
          </p:nvPr>
        </p:nvSpPr>
        <p:spPr>
          <a:xfrm>
            <a:off x="7912717" y="4119213"/>
            <a:ext cx="513000" cy="364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09" name="Google Shape;409;p42"/>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410" name="Google Shape;410;p42"/>
          <p:cNvSpPr txBox="1"/>
          <p:nvPr/>
        </p:nvSpPr>
        <p:spPr>
          <a:xfrm>
            <a:off x="913050" y="368125"/>
            <a:ext cx="25941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MILESTONES</a:t>
            </a:r>
            <a:endParaRPr sz="2400">
              <a:solidFill>
                <a:srgbClr val="E49576"/>
              </a:solidFill>
              <a:latin typeface="Lexend ExtraBold"/>
              <a:ea typeface="Lexend ExtraBold"/>
              <a:cs typeface="Lexend ExtraBold"/>
              <a:sym typeface="Lexend ExtraBold"/>
            </a:endParaRPr>
          </a:p>
        </p:txBody>
      </p:sp>
      <p:grpSp>
        <p:nvGrpSpPr>
          <p:cNvPr id="411" name="Google Shape;411;p42"/>
          <p:cNvGrpSpPr/>
          <p:nvPr/>
        </p:nvGrpSpPr>
        <p:grpSpPr>
          <a:xfrm>
            <a:off x="532084" y="395444"/>
            <a:ext cx="530700" cy="530700"/>
            <a:chOff x="3139884" y="1242894"/>
            <a:chExt cx="530700" cy="530700"/>
          </a:xfrm>
        </p:grpSpPr>
        <p:sp>
          <p:nvSpPr>
            <p:cNvPr id="412" name="Google Shape;412;p42"/>
            <p:cNvSpPr/>
            <p:nvPr/>
          </p:nvSpPr>
          <p:spPr>
            <a:xfrm>
              <a:off x="3139884" y="1242894"/>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3270950" y="1369775"/>
              <a:ext cx="268575" cy="267950"/>
            </a:xfrm>
            <a:custGeom>
              <a:rect b="b" l="l" r="r" t="t"/>
              <a:pathLst>
                <a:path extrusionOk="0" h="10718" w="10743">
                  <a:moveTo>
                    <a:pt x="5373" y="1769"/>
                  </a:moveTo>
                  <a:cubicBezTo>
                    <a:pt x="5380" y="1769"/>
                    <a:pt x="5381" y="1773"/>
                    <a:pt x="5382" y="1777"/>
                  </a:cubicBezTo>
                  <a:lnTo>
                    <a:pt x="5670" y="2608"/>
                  </a:lnTo>
                  <a:cubicBezTo>
                    <a:pt x="5576" y="2578"/>
                    <a:pt x="5477" y="2562"/>
                    <a:pt x="5373" y="2562"/>
                  </a:cubicBezTo>
                  <a:cubicBezTo>
                    <a:pt x="5269" y="2562"/>
                    <a:pt x="5169" y="2579"/>
                    <a:pt x="5076" y="2608"/>
                  </a:cubicBezTo>
                  <a:lnTo>
                    <a:pt x="5363" y="1777"/>
                  </a:lnTo>
                  <a:cubicBezTo>
                    <a:pt x="5365" y="1773"/>
                    <a:pt x="5366" y="1769"/>
                    <a:pt x="5373" y="1769"/>
                  </a:cubicBezTo>
                  <a:close/>
                  <a:moveTo>
                    <a:pt x="5373" y="2876"/>
                  </a:moveTo>
                  <a:cubicBezTo>
                    <a:pt x="5746" y="2876"/>
                    <a:pt x="6049" y="3179"/>
                    <a:pt x="6049" y="3553"/>
                  </a:cubicBezTo>
                  <a:cubicBezTo>
                    <a:pt x="6049" y="3926"/>
                    <a:pt x="5746" y="4229"/>
                    <a:pt x="5373" y="4229"/>
                  </a:cubicBezTo>
                  <a:cubicBezTo>
                    <a:pt x="4999" y="4229"/>
                    <a:pt x="4696" y="3926"/>
                    <a:pt x="4696" y="3553"/>
                  </a:cubicBezTo>
                  <a:cubicBezTo>
                    <a:pt x="4696" y="3179"/>
                    <a:pt x="4999" y="2876"/>
                    <a:pt x="5373" y="2876"/>
                  </a:cubicBezTo>
                  <a:close/>
                  <a:moveTo>
                    <a:pt x="5373" y="1456"/>
                  </a:moveTo>
                  <a:cubicBezTo>
                    <a:pt x="5232" y="1456"/>
                    <a:pt x="5112" y="1541"/>
                    <a:pt x="5066" y="1674"/>
                  </a:cubicBezTo>
                  <a:lnTo>
                    <a:pt x="4650" y="2876"/>
                  </a:lnTo>
                  <a:cubicBezTo>
                    <a:pt x="4484" y="3054"/>
                    <a:pt x="4382" y="3292"/>
                    <a:pt x="4382" y="3553"/>
                  </a:cubicBezTo>
                  <a:cubicBezTo>
                    <a:pt x="4382" y="4099"/>
                    <a:pt x="4827" y="4543"/>
                    <a:pt x="5373" y="4543"/>
                  </a:cubicBezTo>
                  <a:cubicBezTo>
                    <a:pt x="5919" y="4543"/>
                    <a:pt x="6363" y="4099"/>
                    <a:pt x="6363" y="3553"/>
                  </a:cubicBezTo>
                  <a:cubicBezTo>
                    <a:pt x="6363" y="3292"/>
                    <a:pt x="6261" y="3053"/>
                    <a:pt x="6095" y="2876"/>
                  </a:cubicBezTo>
                  <a:lnTo>
                    <a:pt x="5679" y="1674"/>
                  </a:lnTo>
                  <a:cubicBezTo>
                    <a:pt x="5633" y="1541"/>
                    <a:pt x="5513" y="1456"/>
                    <a:pt x="5373" y="1456"/>
                  </a:cubicBezTo>
                  <a:close/>
                  <a:moveTo>
                    <a:pt x="2195" y="2198"/>
                  </a:moveTo>
                  <a:cubicBezTo>
                    <a:pt x="2132" y="2198"/>
                    <a:pt x="2072" y="2237"/>
                    <a:pt x="2048" y="2300"/>
                  </a:cubicBezTo>
                  <a:cubicBezTo>
                    <a:pt x="1898" y="2700"/>
                    <a:pt x="1821" y="3121"/>
                    <a:pt x="1821" y="3552"/>
                  </a:cubicBezTo>
                  <a:lnTo>
                    <a:pt x="1821" y="3553"/>
                  </a:lnTo>
                  <a:cubicBezTo>
                    <a:pt x="1821" y="4247"/>
                    <a:pt x="2293" y="4967"/>
                    <a:pt x="2839" y="5567"/>
                  </a:cubicBezTo>
                  <a:lnTo>
                    <a:pt x="2839" y="5567"/>
                  </a:lnTo>
                  <a:cubicBezTo>
                    <a:pt x="2429" y="5052"/>
                    <a:pt x="2172" y="4409"/>
                    <a:pt x="2138" y="3705"/>
                  </a:cubicBezTo>
                  <a:lnTo>
                    <a:pt x="2595" y="3705"/>
                  </a:lnTo>
                  <a:cubicBezTo>
                    <a:pt x="2598" y="3705"/>
                    <a:pt x="2601" y="3705"/>
                    <a:pt x="2604" y="3705"/>
                  </a:cubicBezTo>
                  <a:cubicBezTo>
                    <a:pt x="2687" y="3705"/>
                    <a:pt x="2752" y="3636"/>
                    <a:pt x="2752" y="3553"/>
                  </a:cubicBezTo>
                  <a:cubicBezTo>
                    <a:pt x="2752" y="3466"/>
                    <a:pt x="2681" y="3395"/>
                    <a:pt x="2595" y="3391"/>
                  </a:cubicBezTo>
                  <a:lnTo>
                    <a:pt x="2138" y="3391"/>
                  </a:lnTo>
                  <a:cubicBezTo>
                    <a:pt x="2155" y="3057"/>
                    <a:pt x="2223" y="2727"/>
                    <a:pt x="2342" y="2410"/>
                  </a:cubicBezTo>
                  <a:cubicBezTo>
                    <a:pt x="2373" y="2329"/>
                    <a:pt x="2332" y="2238"/>
                    <a:pt x="2251" y="2209"/>
                  </a:cubicBezTo>
                  <a:cubicBezTo>
                    <a:pt x="2232" y="2202"/>
                    <a:pt x="2213" y="2198"/>
                    <a:pt x="2195" y="2198"/>
                  </a:cubicBezTo>
                  <a:close/>
                  <a:moveTo>
                    <a:pt x="3406" y="5351"/>
                  </a:moveTo>
                  <a:cubicBezTo>
                    <a:pt x="3366" y="5351"/>
                    <a:pt x="3325" y="5367"/>
                    <a:pt x="3294" y="5398"/>
                  </a:cubicBezTo>
                  <a:lnTo>
                    <a:pt x="2977" y="5715"/>
                  </a:lnTo>
                  <a:lnTo>
                    <a:pt x="2977" y="5715"/>
                  </a:lnTo>
                  <a:cubicBezTo>
                    <a:pt x="2931" y="5666"/>
                    <a:pt x="2885" y="5617"/>
                    <a:pt x="2839" y="5567"/>
                  </a:cubicBezTo>
                  <a:lnTo>
                    <a:pt x="2839" y="5567"/>
                  </a:lnTo>
                  <a:cubicBezTo>
                    <a:pt x="2881" y="5620"/>
                    <a:pt x="2925" y="5672"/>
                    <a:pt x="2970" y="5722"/>
                  </a:cubicBezTo>
                  <a:lnTo>
                    <a:pt x="2977" y="5715"/>
                  </a:lnTo>
                  <a:lnTo>
                    <a:pt x="2977" y="5715"/>
                  </a:lnTo>
                  <a:cubicBezTo>
                    <a:pt x="3051" y="5791"/>
                    <a:pt x="3125" y="5866"/>
                    <a:pt x="3199" y="5937"/>
                  </a:cubicBezTo>
                  <a:lnTo>
                    <a:pt x="3199" y="5937"/>
                  </a:lnTo>
                  <a:lnTo>
                    <a:pt x="3517" y="5620"/>
                  </a:lnTo>
                  <a:cubicBezTo>
                    <a:pt x="3578" y="5558"/>
                    <a:pt x="3578" y="5459"/>
                    <a:pt x="3517" y="5398"/>
                  </a:cubicBezTo>
                  <a:cubicBezTo>
                    <a:pt x="3486" y="5367"/>
                    <a:pt x="3446" y="5351"/>
                    <a:pt x="3406" y="5351"/>
                  </a:cubicBezTo>
                  <a:close/>
                  <a:moveTo>
                    <a:pt x="3199" y="5937"/>
                  </a:moveTo>
                  <a:lnTo>
                    <a:pt x="3193" y="5944"/>
                  </a:lnTo>
                  <a:cubicBezTo>
                    <a:pt x="3238" y="5986"/>
                    <a:pt x="3286" y="6026"/>
                    <a:pt x="3334" y="6065"/>
                  </a:cubicBezTo>
                  <a:lnTo>
                    <a:pt x="3334" y="6065"/>
                  </a:lnTo>
                  <a:cubicBezTo>
                    <a:pt x="3289" y="6024"/>
                    <a:pt x="3244" y="5981"/>
                    <a:pt x="3199" y="5937"/>
                  </a:cubicBezTo>
                  <a:close/>
                  <a:moveTo>
                    <a:pt x="5946" y="7064"/>
                  </a:moveTo>
                  <a:lnTo>
                    <a:pt x="5946" y="8248"/>
                  </a:lnTo>
                  <a:lnTo>
                    <a:pt x="4794" y="8248"/>
                  </a:lnTo>
                  <a:lnTo>
                    <a:pt x="4794" y="7064"/>
                  </a:lnTo>
                  <a:cubicBezTo>
                    <a:pt x="4982" y="7094"/>
                    <a:pt x="5174" y="7110"/>
                    <a:pt x="5370" y="7110"/>
                  </a:cubicBezTo>
                  <a:cubicBezTo>
                    <a:pt x="5566" y="7110"/>
                    <a:pt x="5758" y="7094"/>
                    <a:pt x="5946" y="7064"/>
                  </a:cubicBezTo>
                  <a:close/>
                  <a:moveTo>
                    <a:pt x="8993" y="8583"/>
                  </a:moveTo>
                  <a:cubicBezTo>
                    <a:pt x="8899" y="8583"/>
                    <a:pt x="8825" y="8664"/>
                    <a:pt x="8836" y="8760"/>
                  </a:cubicBezTo>
                  <a:cubicBezTo>
                    <a:pt x="8846" y="8840"/>
                    <a:pt x="8918" y="8897"/>
                    <a:pt x="8998" y="8897"/>
                  </a:cubicBezTo>
                  <a:lnTo>
                    <a:pt x="10568" y="8897"/>
                  </a:lnTo>
                  <a:cubicBezTo>
                    <a:pt x="10649" y="8897"/>
                    <a:pt x="10721" y="8839"/>
                    <a:pt x="10730" y="8760"/>
                  </a:cubicBezTo>
                  <a:cubicBezTo>
                    <a:pt x="10742" y="8664"/>
                    <a:pt x="10667" y="8583"/>
                    <a:pt x="10574" y="8583"/>
                  </a:cubicBezTo>
                  <a:close/>
                  <a:moveTo>
                    <a:pt x="6479" y="8562"/>
                  </a:moveTo>
                  <a:cubicBezTo>
                    <a:pt x="6566" y="8562"/>
                    <a:pt x="6637" y="8632"/>
                    <a:pt x="6637" y="8719"/>
                  </a:cubicBezTo>
                  <a:lnTo>
                    <a:pt x="6637" y="10258"/>
                  </a:lnTo>
                  <a:cubicBezTo>
                    <a:pt x="6637" y="10338"/>
                    <a:pt x="6571" y="10404"/>
                    <a:pt x="6490" y="10404"/>
                  </a:cubicBezTo>
                  <a:lnTo>
                    <a:pt x="4282" y="10404"/>
                  </a:lnTo>
                  <a:cubicBezTo>
                    <a:pt x="4194" y="10404"/>
                    <a:pt x="4124" y="10334"/>
                    <a:pt x="4124" y="10248"/>
                  </a:cubicBezTo>
                  <a:lnTo>
                    <a:pt x="4124" y="8719"/>
                  </a:lnTo>
                  <a:cubicBezTo>
                    <a:pt x="4124" y="8632"/>
                    <a:pt x="4194" y="8562"/>
                    <a:pt x="4282" y="8562"/>
                  </a:cubicBezTo>
                  <a:close/>
                  <a:moveTo>
                    <a:pt x="5454" y="0"/>
                  </a:moveTo>
                  <a:cubicBezTo>
                    <a:pt x="5422" y="0"/>
                    <a:pt x="5390" y="1"/>
                    <a:pt x="5357" y="2"/>
                  </a:cubicBezTo>
                  <a:cubicBezTo>
                    <a:pt x="4133" y="38"/>
                    <a:pt x="2933" y="691"/>
                    <a:pt x="2307" y="1757"/>
                  </a:cubicBezTo>
                  <a:cubicBezTo>
                    <a:pt x="2263" y="1832"/>
                    <a:pt x="2289" y="1929"/>
                    <a:pt x="2363" y="1972"/>
                  </a:cubicBezTo>
                  <a:cubicBezTo>
                    <a:pt x="2388" y="1987"/>
                    <a:pt x="2416" y="1994"/>
                    <a:pt x="2443" y="1994"/>
                  </a:cubicBezTo>
                  <a:cubicBezTo>
                    <a:pt x="2497" y="1994"/>
                    <a:pt x="2549" y="1966"/>
                    <a:pt x="2578" y="1917"/>
                  </a:cubicBezTo>
                  <a:cubicBezTo>
                    <a:pt x="2690" y="1725"/>
                    <a:pt x="2822" y="1546"/>
                    <a:pt x="2970" y="1383"/>
                  </a:cubicBezTo>
                  <a:lnTo>
                    <a:pt x="3294" y="1707"/>
                  </a:lnTo>
                  <a:cubicBezTo>
                    <a:pt x="3325" y="1738"/>
                    <a:pt x="3365" y="1753"/>
                    <a:pt x="3405" y="1753"/>
                  </a:cubicBezTo>
                  <a:cubicBezTo>
                    <a:pt x="3446" y="1753"/>
                    <a:pt x="3486" y="1738"/>
                    <a:pt x="3517" y="1707"/>
                  </a:cubicBezTo>
                  <a:cubicBezTo>
                    <a:pt x="3578" y="1646"/>
                    <a:pt x="3578" y="1546"/>
                    <a:pt x="3517" y="1486"/>
                  </a:cubicBezTo>
                  <a:lnTo>
                    <a:pt x="3192" y="1161"/>
                  </a:lnTo>
                  <a:cubicBezTo>
                    <a:pt x="3743" y="656"/>
                    <a:pt x="5212" y="319"/>
                    <a:pt x="5212" y="319"/>
                  </a:cubicBezTo>
                  <a:lnTo>
                    <a:pt x="5212" y="784"/>
                  </a:lnTo>
                  <a:cubicBezTo>
                    <a:pt x="5212" y="865"/>
                    <a:pt x="5275" y="935"/>
                    <a:pt x="5355" y="937"/>
                  </a:cubicBezTo>
                  <a:cubicBezTo>
                    <a:pt x="5357" y="938"/>
                    <a:pt x="5358" y="938"/>
                    <a:pt x="5359" y="938"/>
                  </a:cubicBezTo>
                  <a:cubicBezTo>
                    <a:pt x="5440" y="938"/>
                    <a:pt x="5505" y="872"/>
                    <a:pt x="5505" y="791"/>
                  </a:cubicBezTo>
                  <a:lnTo>
                    <a:pt x="5505" y="318"/>
                  </a:lnTo>
                  <a:cubicBezTo>
                    <a:pt x="5505" y="318"/>
                    <a:pt x="7001" y="662"/>
                    <a:pt x="7542" y="1151"/>
                  </a:cubicBezTo>
                  <a:lnTo>
                    <a:pt x="7207" y="1486"/>
                  </a:lnTo>
                  <a:cubicBezTo>
                    <a:pt x="7146" y="1546"/>
                    <a:pt x="7146" y="1646"/>
                    <a:pt x="7207" y="1707"/>
                  </a:cubicBezTo>
                  <a:cubicBezTo>
                    <a:pt x="7238" y="1738"/>
                    <a:pt x="7278" y="1753"/>
                    <a:pt x="7318" y="1753"/>
                  </a:cubicBezTo>
                  <a:cubicBezTo>
                    <a:pt x="7358" y="1753"/>
                    <a:pt x="7399" y="1738"/>
                    <a:pt x="7430" y="1707"/>
                  </a:cubicBezTo>
                  <a:lnTo>
                    <a:pt x="7764" y="1373"/>
                  </a:lnTo>
                  <a:cubicBezTo>
                    <a:pt x="8256" y="1912"/>
                    <a:pt x="8569" y="2618"/>
                    <a:pt x="8606" y="3391"/>
                  </a:cubicBezTo>
                  <a:lnTo>
                    <a:pt x="8129" y="3391"/>
                  </a:lnTo>
                  <a:cubicBezTo>
                    <a:pt x="8042" y="3395"/>
                    <a:pt x="7972" y="3466"/>
                    <a:pt x="7972" y="3553"/>
                  </a:cubicBezTo>
                  <a:cubicBezTo>
                    <a:pt x="7972" y="3637"/>
                    <a:pt x="8039" y="3705"/>
                    <a:pt x="8122" y="3705"/>
                  </a:cubicBezTo>
                  <a:cubicBezTo>
                    <a:pt x="8124" y="3705"/>
                    <a:pt x="8127" y="3705"/>
                    <a:pt x="8129" y="3705"/>
                  </a:cubicBezTo>
                  <a:lnTo>
                    <a:pt x="8606" y="3705"/>
                  </a:lnTo>
                  <a:cubicBezTo>
                    <a:pt x="8569" y="4487"/>
                    <a:pt x="8256" y="5193"/>
                    <a:pt x="7764" y="5733"/>
                  </a:cubicBezTo>
                  <a:lnTo>
                    <a:pt x="7430" y="5398"/>
                  </a:lnTo>
                  <a:cubicBezTo>
                    <a:pt x="7399" y="5367"/>
                    <a:pt x="7358" y="5351"/>
                    <a:pt x="7318" y="5351"/>
                  </a:cubicBezTo>
                  <a:cubicBezTo>
                    <a:pt x="7278" y="5351"/>
                    <a:pt x="7238" y="5367"/>
                    <a:pt x="7207" y="5398"/>
                  </a:cubicBezTo>
                  <a:cubicBezTo>
                    <a:pt x="7146" y="5459"/>
                    <a:pt x="7146" y="5558"/>
                    <a:pt x="7207" y="5620"/>
                  </a:cubicBezTo>
                  <a:lnTo>
                    <a:pt x="7542" y="5954"/>
                  </a:lnTo>
                  <a:cubicBezTo>
                    <a:pt x="6967" y="6473"/>
                    <a:pt x="6206" y="6790"/>
                    <a:pt x="5373" y="6790"/>
                  </a:cubicBezTo>
                  <a:cubicBezTo>
                    <a:pt x="4600" y="6790"/>
                    <a:pt x="3891" y="6518"/>
                    <a:pt x="3334" y="6065"/>
                  </a:cubicBezTo>
                  <a:lnTo>
                    <a:pt x="3334" y="6065"/>
                  </a:lnTo>
                  <a:cubicBezTo>
                    <a:pt x="3932" y="6623"/>
                    <a:pt x="4480" y="6992"/>
                    <a:pt x="4480" y="6992"/>
                  </a:cubicBezTo>
                  <a:lnTo>
                    <a:pt x="4480" y="8247"/>
                  </a:lnTo>
                  <a:lnTo>
                    <a:pt x="4269" y="8247"/>
                  </a:lnTo>
                  <a:cubicBezTo>
                    <a:pt x="4047" y="8247"/>
                    <a:pt x="3860" y="8399"/>
                    <a:pt x="3804" y="8603"/>
                  </a:cubicBezTo>
                  <a:lnTo>
                    <a:pt x="173" y="8603"/>
                  </a:lnTo>
                  <a:cubicBezTo>
                    <a:pt x="102" y="8603"/>
                    <a:pt x="37" y="8650"/>
                    <a:pt x="22" y="8718"/>
                  </a:cubicBezTo>
                  <a:cubicBezTo>
                    <a:pt x="0" y="8813"/>
                    <a:pt x="78" y="8896"/>
                    <a:pt x="175" y="8896"/>
                  </a:cubicBezTo>
                  <a:lnTo>
                    <a:pt x="3811" y="8896"/>
                  </a:lnTo>
                  <a:lnTo>
                    <a:pt x="3811" y="10048"/>
                  </a:lnTo>
                  <a:lnTo>
                    <a:pt x="181" y="10048"/>
                  </a:lnTo>
                  <a:cubicBezTo>
                    <a:pt x="101" y="10048"/>
                    <a:pt x="29" y="10106"/>
                    <a:pt x="19" y="10186"/>
                  </a:cubicBezTo>
                  <a:cubicBezTo>
                    <a:pt x="8" y="10281"/>
                    <a:pt x="82" y="10362"/>
                    <a:pt x="175" y="10362"/>
                  </a:cubicBezTo>
                  <a:lnTo>
                    <a:pt x="3822" y="10362"/>
                  </a:lnTo>
                  <a:cubicBezTo>
                    <a:pt x="3875" y="10566"/>
                    <a:pt x="4060" y="10718"/>
                    <a:pt x="4277" y="10718"/>
                  </a:cubicBezTo>
                  <a:lnTo>
                    <a:pt x="6468" y="10718"/>
                  </a:lnTo>
                  <a:cubicBezTo>
                    <a:pt x="6686" y="10718"/>
                    <a:pt x="6869" y="10566"/>
                    <a:pt x="6924" y="10362"/>
                  </a:cubicBezTo>
                  <a:lnTo>
                    <a:pt x="10559" y="10362"/>
                  </a:lnTo>
                  <a:cubicBezTo>
                    <a:pt x="10639" y="10362"/>
                    <a:pt x="10711" y="10304"/>
                    <a:pt x="10721" y="10225"/>
                  </a:cubicBezTo>
                  <a:cubicBezTo>
                    <a:pt x="10732" y="10129"/>
                    <a:pt x="10658" y="10048"/>
                    <a:pt x="10565" y="10048"/>
                  </a:cubicBezTo>
                  <a:lnTo>
                    <a:pt x="6930" y="10048"/>
                  </a:lnTo>
                  <a:lnTo>
                    <a:pt x="6930" y="8897"/>
                  </a:lnTo>
                  <a:lnTo>
                    <a:pt x="8357" y="8897"/>
                  </a:lnTo>
                  <a:cubicBezTo>
                    <a:pt x="8427" y="8897"/>
                    <a:pt x="8492" y="8851"/>
                    <a:pt x="8507" y="8782"/>
                  </a:cubicBezTo>
                  <a:cubicBezTo>
                    <a:pt x="8529" y="8688"/>
                    <a:pt x="8452" y="8604"/>
                    <a:pt x="8354" y="8604"/>
                  </a:cubicBezTo>
                  <a:lnTo>
                    <a:pt x="6924" y="8604"/>
                  </a:lnTo>
                  <a:cubicBezTo>
                    <a:pt x="6924" y="8604"/>
                    <a:pt x="6690" y="8248"/>
                    <a:pt x="6474" y="8248"/>
                  </a:cubicBezTo>
                  <a:cubicBezTo>
                    <a:pt x="6472" y="8248"/>
                    <a:pt x="6470" y="8248"/>
                    <a:pt x="6468" y="8248"/>
                  </a:cubicBezTo>
                  <a:lnTo>
                    <a:pt x="6259" y="8248"/>
                  </a:lnTo>
                  <a:lnTo>
                    <a:pt x="6259" y="6992"/>
                  </a:lnTo>
                  <a:cubicBezTo>
                    <a:pt x="7793" y="6589"/>
                    <a:pt x="8924" y="5182"/>
                    <a:pt x="8924" y="3553"/>
                  </a:cubicBezTo>
                  <a:cubicBezTo>
                    <a:pt x="8924" y="1701"/>
                    <a:pt x="7361" y="0"/>
                    <a:pt x="545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42"/>
          <p:cNvSpPr/>
          <p:nvPr/>
        </p:nvSpPr>
        <p:spPr>
          <a:xfrm>
            <a:off x="3178563" y="3523354"/>
            <a:ext cx="468600" cy="464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42"/>
          <p:cNvCxnSpPr/>
          <p:nvPr/>
        </p:nvCxnSpPr>
        <p:spPr>
          <a:xfrm flipH="1" rot="10800000">
            <a:off x="3647111" y="3752927"/>
            <a:ext cx="311700" cy="5100"/>
          </a:xfrm>
          <a:prstGeom prst="straightConnector1">
            <a:avLst/>
          </a:prstGeom>
          <a:noFill/>
          <a:ln cap="flat" cmpd="sng" w="19050">
            <a:solidFill>
              <a:srgbClr val="9FC5E8"/>
            </a:solidFill>
            <a:prstDash val="solid"/>
            <a:round/>
            <a:headEnd len="med" w="med" type="none"/>
            <a:tailEnd len="med" w="med" type="oval"/>
          </a:ln>
        </p:spPr>
      </p:cxnSp>
      <p:sp>
        <p:nvSpPr>
          <p:cNvPr id="416" name="Google Shape;416;p42"/>
          <p:cNvSpPr/>
          <p:nvPr/>
        </p:nvSpPr>
        <p:spPr>
          <a:xfrm>
            <a:off x="4112198" y="4182631"/>
            <a:ext cx="468600" cy="464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txBox="1"/>
          <p:nvPr/>
        </p:nvSpPr>
        <p:spPr>
          <a:xfrm flipH="1">
            <a:off x="5091942" y="4212021"/>
            <a:ext cx="2426100" cy="4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6FA8DC"/>
                </a:solidFill>
                <a:latin typeface="Lexend ExtraBold"/>
                <a:ea typeface="Lexend ExtraBold"/>
                <a:cs typeface="Lexend ExtraBold"/>
                <a:sym typeface="Lexend ExtraBold"/>
              </a:rPr>
              <a:t>Week 9-10:</a:t>
            </a:r>
            <a:r>
              <a:rPr lang="en" sz="1300">
                <a:solidFill>
                  <a:srgbClr val="E49576"/>
                </a:solidFill>
                <a:latin typeface="Lexend ExtraBold"/>
                <a:ea typeface="Lexend ExtraBold"/>
                <a:cs typeface="Lexend ExtraBold"/>
                <a:sym typeface="Lexend ExtraBold"/>
              </a:rPr>
              <a:t> Final Report</a:t>
            </a:r>
            <a:endParaRPr sz="1300">
              <a:solidFill>
                <a:srgbClr val="E49576"/>
              </a:solidFill>
              <a:latin typeface="Lexend ExtraBold"/>
              <a:ea typeface="Lexend ExtraBold"/>
              <a:cs typeface="Lexend ExtraBold"/>
              <a:sym typeface="Lexend ExtraBold"/>
            </a:endParaRPr>
          </a:p>
        </p:txBody>
      </p:sp>
      <p:sp>
        <p:nvSpPr>
          <p:cNvPr id="418" name="Google Shape;418;p42"/>
          <p:cNvSpPr txBox="1"/>
          <p:nvPr/>
        </p:nvSpPr>
        <p:spPr>
          <a:xfrm flipH="1">
            <a:off x="5927063" y="4452000"/>
            <a:ext cx="2113200" cy="2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Karla"/>
                <a:ea typeface="Karla"/>
                <a:cs typeface="Karla"/>
                <a:sym typeface="Karla"/>
              </a:rPr>
              <a:t>Finalizing</a:t>
            </a:r>
            <a:r>
              <a:rPr lang="en" sz="1100">
                <a:solidFill>
                  <a:srgbClr val="FFFFFF"/>
                </a:solidFill>
                <a:latin typeface="Karla"/>
                <a:ea typeface="Karla"/>
                <a:cs typeface="Karla"/>
                <a:sym typeface="Karla"/>
              </a:rPr>
              <a:t> the Report</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p:txBody>
      </p:sp>
      <p:cxnSp>
        <p:nvCxnSpPr>
          <p:cNvPr id="419" name="Google Shape;419;p42"/>
          <p:cNvCxnSpPr/>
          <p:nvPr/>
        </p:nvCxnSpPr>
        <p:spPr>
          <a:xfrm flipH="1" rot="10800000">
            <a:off x="4583013" y="4412548"/>
            <a:ext cx="290700" cy="4200"/>
          </a:xfrm>
          <a:prstGeom prst="straightConnector1">
            <a:avLst/>
          </a:prstGeom>
          <a:noFill/>
          <a:ln cap="flat" cmpd="sng" w="19050">
            <a:solidFill>
              <a:srgbClr val="9FC5E8"/>
            </a:solidFill>
            <a:prstDash val="solid"/>
            <a:round/>
            <a:headEnd len="med" w="med" type="none"/>
            <a:tailEnd len="med" w="med" type="oval"/>
          </a:ln>
        </p:spPr>
      </p:cxnSp>
      <p:cxnSp>
        <p:nvCxnSpPr>
          <p:cNvPr id="420" name="Google Shape;420;p42"/>
          <p:cNvCxnSpPr>
            <a:stCxn id="414" idx="2"/>
            <a:endCxn id="416" idx="1"/>
          </p:cNvCxnSpPr>
          <p:nvPr/>
        </p:nvCxnSpPr>
        <p:spPr>
          <a:xfrm flipH="1" rot="-5400000">
            <a:off x="3548913" y="3851704"/>
            <a:ext cx="427200" cy="699300"/>
          </a:xfrm>
          <a:prstGeom prst="bentConnector2">
            <a:avLst/>
          </a:prstGeom>
          <a:noFill/>
          <a:ln cap="flat" cmpd="sng" w="19050">
            <a:solidFill>
              <a:srgbClr val="9FC5E8"/>
            </a:solidFill>
            <a:prstDash val="solid"/>
            <a:round/>
            <a:headEnd len="med" w="med" type="none"/>
            <a:tailEnd len="med" w="med" type="none"/>
          </a:ln>
        </p:spPr>
      </p:cxnSp>
      <p:sp>
        <p:nvSpPr>
          <p:cNvPr id="421" name="Google Shape;421;p42"/>
          <p:cNvSpPr/>
          <p:nvPr/>
        </p:nvSpPr>
        <p:spPr>
          <a:xfrm>
            <a:off x="4222028" y="4290606"/>
            <a:ext cx="251268" cy="248409"/>
          </a:xfrm>
          <a:custGeom>
            <a:rect b="b" l="l" r="r" t="t"/>
            <a:pathLst>
              <a:path extrusionOk="0" h="10720" w="10746">
                <a:moveTo>
                  <a:pt x="6315" y="1"/>
                </a:moveTo>
                <a:cubicBezTo>
                  <a:pt x="6194" y="1"/>
                  <a:pt x="6074" y="29"/>
                  <a:pt x="5963" y="84"/>
                </a:cubicBezTo>
                <a:lnTo>
                  <a:pt x="2818" y="1671"/>
                </a:lnTo>
                <a:cubicBezTo>
                  <a:pt x="2638" y="1763"/>
                  <a:pt x="2526" y="1945"/>
                  <a:pt x="2526" y="2147"/>
                </a:cubicBezTo>
                <a:cubicBezTo>
                  <a:pt x="2526" y="2444"/>
                  <a:pt x="2775" y="2681"/>
                  <a:pt x="3059" y="2681"/>
                </a:cubicBezTo>
                <a:cubicBezTo>
                  <a:pt x="3101" y="2681"/>
                  <a:pt x="3144" y="2676"/>
                  <a:pt x="3187" y="2665"/>
                </a:cubicBezTo>
                <a:lnTo>
                  <a:pt x="5520" y="2100"/>
                </a:lnTo>
                <a:cubicBezTo>
                  <a:pt x="5560" y="2161"/>
                  <a:pt x="5612" y="2213"/>
                  <a:pt x="5676" y="2252"/>
                </a:cubicBezTo>
                <a:lnTo>
                  <a:pt x="6857" y="3057"/>
                </a:lnTo>
                <a:cubicBezTo>
                  <a:pt x="6883" y="3075"/>
                  <a:pt x="6914" y="3083"/>
                  <a:pt x="6944" y="3083"/>
                </a:cubicBezTo>
                <a:cubicBezTo>
                  <a:pt x="6994" y="3083"/>
                  <a:pt x="7044" y="3059"/>
                  <a:pt x="7075" y="3014"/>
                </a:cubicBezTo>
                <a:cubicBezTo>
                  <a:pt x="7124" y="2942"/>
                  <a:pt x="7106" y="2846"/>
                  <a:pt x="7034" y="2796"/>
                </a:cubicBezTo>
                <a:lnTo>
                  <a:pt x="5850" y="1991"/>
                </a:lnTo>
                <a:cubicBezTo>
                  <a:pt x="5805" y="1961"/>
                  <a:pt x="5773" y="1927"/>
                  <a:pt x="5757" y="1874"/>
                </a:cubicBezTo>
                <a:cubicBezTo>
                  <a:pt x="5748" y="1841"/>
                  <a:pt x="5745" y="1783"/>
                  <a:pt x="5784" y="1724"/>
                </a:cubicBezTo>
                <a:cubicBezTo>
                  <a:pt x="5785" y="1723"/>
                  <a:pt x="5786" y="1721"/>
                  <a:pt x="5788" y="1718"/>
                </a:cubicBezTo>
                <a:cubicBezTo>
                  <a:pt x="5836" y="1658"/>
                  <a:pt x="5896" y="1636"/>
                  <a:pt x="5962" y="1636"/>
                </a:cubicBezTo>
                <a:cubicBezTo>
                  <a:pt x="6007" y="1636"/>
                  <a:pt x="6055" y="1647"/>
                  <a:pt x="6103" y="1663"/>
                </a:cubicBezTo>
                <a:lnTo>
                  <a:pt x="7747" y="2156"/>
                </a:lnTo>
                <a:cubicBezTo>
                  <a:pt x="7762" y="2160"/>
                  <a:pt x="7777" y="2162"/>
                  <a:pt x="7792" y="2162"/>
                </a:cubicBezTo>
                <a:cubicBezTo>
                  <a:pt x="7860" y="2162"/>
                  <a:pt x="7923" y="2118"/>
                  <a:pt x="7944" y="2050"/>
                </a:cubicBezTo>
                <a:cubicBezTo>
                  <a:pt x="7968" y="1967"/>
                  <a:pt x="7921" y="1879"/>
                  <a:pt x="7838" y="1854"/>
                </a:cubicBezTo>
                <a:lnTo>
                  <a:pt x="6202" y="1365"/>
                </a:lnTo>
                <a:cubicBezTo>
                  <a:pt x="6127" y="1333"/>
                  <a:pt x="6050" y="1318"/>
                  <a:pt x="5973" y="1318"/>
                </a:cubicBezTo>
                <a:cubicBezTo>
                  <a:pt x="5808" y="1318"/>
                  <a:pt x="5649" y="1390"/>
                  <a:pt x="5545" y="1521"/>
                </a:cubicBezTo>
                <a:cubicBezTo>
                  <a:pt x="5481" y="1600"/>
                  <a:pt x="5444" y="1697"/>
                  <a:pt x="5438" y="1797"/>
                </a:cubicBezTo>
                <a:lnTo>
                  <a:pt x="3112" y="2359"/>
                </a:lnTo>
                <a:cubicBezTo>
                  <a:pt x="3094" y="2364"/>
                  <a:pt x="3076" y="2366"/>
                  <a:pt x="3059" y="2366"/>
                </a:cubicBezTo>
                <a:cubicBezTo>
                  <a:pt x="2942" y="2366"/>
                  <a:pt x="2840" y="2271"/>
                  <a:pt x="2840" y="2147"/>
                </a:cubicBezTo>
                <a:cubicBezTo>
                  <a:pt x="2840" y="2064"/>
                  <a:pt x="2886" y="1989"/>
                  <a:pt x="2960" y="1952"/>
                </a:cubicBezTo>
                <a:lnTo>
                  <a:pt x="6104" y="365"/>
                </a:lnTo>
                <a:cubicBezTo>
                  <a:pt x="6170" y="332"/>
                  <a:pt x="6243" y="315"/>
                  <a:pt x="6316" y="315"/>
                </a:cubicBezTo>
                <a:cubicBezTo>
                  <a:pt x="6377" y="315"/>
                  <a:pt x="6438" y="327"/>
                  <a:pt x="6496" y="351"/>
                </a:cubicBezTo>
                <a:lnTo>
                  <a:pt x="9150" y="1442"/>
                </a:lnTo>
                <a:cubicBezTo>
                  <a:pt x="9227" y="1474"/>
                  <a:pt x="9307" y="1500"/>
                  <a:pt x="9390" y="1516"/>
                </a:cubicBezTo>
                <a:cubicBezTo>
                  <a:pt x="9483" y="1536"/>
                  <a:pt x="9585" y="1552"/>
                  <a:pt x="9683" y="1552"/>
                </a:cubicBezTo>
                <a:cubicBezTo>
                  <a:pt x="9721" y="1552"/>
                  <a:pt x="9759" y="1549"/>
                  <a:pt x="9796" y="1544"/>
                </a:cubicBezTo>
                <a:lnTo>
                  <a:pt x="10601" y="1406"/>
                </a:lnTo>
                <a:cubicBezTo>
                  <a:pt x="10687" y="1392"/>
                  <a:pt x="10744" y="1310"/>
                  <a:pt x="10730" y="1225"/>
                </a:cubicBezTo>
                <a:cubicBezTo>
                  <a:pt x="10717" y="1148"/>
                  <a:pt x="10650" y="1094"/>
                  <a:pt x="10575" y="1094"/>
                </a:cubicBezTo>
                <a:cubicBezTo>
                  <a:pt x="10566" y="1094"/>
                  <a:pt x="10558" y="1095"/>
                  <a:pt x="10549" y="1096"/>
                </a:cubicBezTo>
                <a:lnTo>
                  <a:pt x="9752" y="1232"/>
                </a:lnTo>
                <a:cubicBezTo>
                  <a:pt x="9729" y="1234"/>
                  <a:pt x="9707" y="1234"/>
                  <a:pt x="9685" y="1234"/>
                </a:cubicBezTo>
                <a:cubicBezTo>
                  <a:pt x="9611" y="1234"/>
                  <a:pt x="9537" y="1226"/>
                  <a:pt x="9464" y="1211"/>
                </a:cubicBezTo>
                <a:cubicBezTo>
                  <a:pt x="9397" y="1197"/>
                  <a:pt x="9333" y="1178"/>
                  <a:pt x="9270" y="1152"/>
                </a:cubicBezTo>
                <a:lnTo>
                  <a:pt x="6615" y="60"/>
                </a:lnTo>
                <a:cubicBezTo>
                  <a:pt x="6519" y="20"/>
                  <a:pt x="6417" y="1"/>
                  <a:pt x="6315" y="1"/>
                </a:cubicBezTo>
                <a:close/>
                <a:moveTo>
                  <a:pt x="7398" y="3077"/>
                </a:moveTo>
                <a:cubicBezTo>
                  <a:pt x="7348" y="3077"/>
                  <a:pt x="7299" y="3101"/>
                  <a:pt x="7268" y="3146"/>
                </a:cubicBezTo>
                <a:cubicBezTo>
                  <a:pt x="7220" y="3218"/>
                  <a:pt x="7238" y="3316"/>
                  <a:pt x="7309" y="3364"/>
                </a:cubicBezTo>
                <a:lnTo>
                  <a:pt x="7925" y="3783"/>
                </a:lnTo>
                <a:cubicBezTo>
                  <a:pt x="8289" y="4030"/>
                  <a:pt x="8723" y="4160"/>
                  <a:pt x="9159" y="4160"/>
                </a:cubicBezTo>
                <a:cubicBezTo>
                  <a:pt x="9295" y="4160"/>
                  <a:pt x="9431" y="4148"/>
                  <a:pt x="9565" y="4122"/>
                </a:cubicBezTo>
                <a:lnTo>
                  <a:pt x="10604" y="3921"/>
                </a:lnTo>
                <a:cubicBezTo>
                  <a:pt x="10690" y="3905"/>
                  <a:pt x="10745" y="3823"/>
                  <a:pt x="10729" y="3737"/>
                </a:cubicBezTo>
                <a:cubicBezTo>
                  <a:pt x="10715" y="3662"/>
                  <a:pt x="10649" y="3610"/>
                  <a:pt x="10575" y="3610"/>
                </a:cubicBezTo>
                <a:cubicBezTo>
                  <a:pt x="10566" y="3610"/>
                  <a:pt x="10556" y="3611"/>
                  <a:pt x="10546" y="3613"/>
                </a:cubicBezTo>
                <a:lnTo>
                  <a:pt x="9505" y="3813"/>
                </a:lnTo>
                <a:cubicBezTo>
                  <a:pt x="9390" y="3835"/>
                  <a:pt x="9274" y="3846"/>
                  <a:pt x="9158" y="3846"/>
                </a:cubicBezTo>
                <a:cubicBezTo>
                  <a:pt x="8784" y="3846"/>
                  <a:pt x="8413" y="3734"/>
                  <a:pt x="8101" y="3523"/>
                </a:cubicBezTo>
                <a:lnTo>
                  <a:pt x="7486" y="3105"/>
                </a:lnTo>
                <a:cubicBezTo>
                  <a:pt x="7459" y="3086"/>
                  <a:pt x="7428" y="3077"/>
                  <a:pt x="7398" y="3077"/>
                </a:cubicBezTo>
                <a:close/>
                <a:moveTo>
                  <a:pt x="5789" y="4012"/>
                </a:moveTo>
                <a:cubicBezTo>
                  <a:pt x="5798" y="4014"/>
                  <a:pt x="5801" y="4019"/>
                  <a:pt x="5801" y="4020"/>
                </a:cubicBezTo>
                <a:cubicBezTo>
                  <a:pt x="5690" y="4307"/>
                  <a:pt x="5566" y="4592"/>
                  <a:pt x="5447" y="4873"/>
                </a:cubicBezTo>
                <a:cubicBezTo>
                  <a:pt x="5410" y="4962"/>
                  <a:pt x="5441" y="5055"/>
                  <a:pt x="5525" y="5103"/>
                </a:cubicBezTo>
                <a:cubicBezTo>
                  <a:pt x="5751" y="5234"/>
                  <a:pt x="5976" y="5364"/>
                  <a:pt x="6202" y="5494"/>
                </a:cubicBezTo>
                <a:cubicBezTo>
                  <a:pt x="6225" y="5507"/>
                  <a:pt x="6225" y="5510"/>
                  <a:pt x="6208" y="5527"/>
                </a:cubicBezTo>
                <a:cubicBezTo>
                  <a:pt x="5878" y="5840"/>
                  <a:pt x="4982" y="6698"/>
                  <a:pt x="4953" y="6709"/>
                </a:cubicBezTo>
                <a:cubicBezTo>
                  <a:pt x="4950" y="6707"/>
                  <a:pt x="4943" y="6705"/>
                  <a:pt x="4945" y="6700"/>
                </a:cubicBezTo>
                <a:cubicBezTo>
                  <a:pt x="5056" y="6412"/>
                  <a:pt x="5173" y="6144"/>
                  <a:pt x="5299" y="5848"/>
                </a:cubicBezTo>
                <a:cubicBezTo>
                  <a:pt x="5330" y="5774"/>
                  <a:pt x="5317" y="5674"/>
                  <a:pt x="5220" y="5617"/>
                </a:cubicBezTo>
                <a:cubicBezTo>
                  <a:pt x="4993" y="5488"/>
                  <a:pt x="4764" y="5359"/>
                  <a:pt x="4539" y="5223"/>
                </a:cubicBezTo>
                <a:cubicBezTo>
                  <a:pt x="4521" y="5213"/>
                  <a:pt x="4522" y="5208"/>
                  <a:pt x="4538" y="5195"/>
                </a:cubicBezTo>
                <a:cubicBezTo>
                  <a:pt x="4974" y="4780"/>
                  <a:pt x="5750" y="4037"/>
                  <a:pt x="5789" y="4012"/>
                </a:cubicBezTo>
                <a:close/>
                <a:moveTo>
                  <a:pt x="5797" y="3700"/>
                </a:moveTo>
                <a:cubicBezTo>
                  <a:pt x="5711" y="3700"/>
                  <a:pt x="5622" y="3735"/>
                  <a:pt x="5550" y="3803"/>
                </a:cubicBezTo>
                <a:cubicBezTo>
                  <a:pt x="5138" y="4195"/>
                  <a:pt x="4731" y="4579"/>
                  <a:pt x="4322" y="4966"/>
                </a:cubicBezTo>
                <a:cubicBezTo>
                  <a:pt x="4243" y="5041"/>
                  <a:pt x="4203" y="5143"/>
                  <a:pt x="4215" y="5245"/>
                </a:cubicBezTo>
                <a:cubicBezTo>
                  <a:pt x="4225" y="5347"/>
                  <a:pt x="4285" y="5436"/>
                  <a:pt x="4376" y="5492"/>
                </a:cubicBezTo>
                <a:cubicBezTo>
                  <a:pt x="4572" y="5610"/>
                  <a:pt x="4769" y="5721"/>
                  <a:pt x="4965" y="5833"/>
                </a:cubicBezTo>
                <a:cubicBezTo>
                  <a:pt x="4853" y="6097"/>
                  <a:pt x="4753" y="6328"/>
                  <a:pt x="4652" y="6587"/>
                </a:cubicBezTo>
                <a:cubicBezTo>
                  <a:pt x="4591" y="6742"/>
                  <a:pt x="4661" y="6916"/>
                  <a:pt x="4813" y="6990"/>
                </a:cubicBezTo>
                <a:cubicBezTo>
                  <a:pt x="4858" y="7012"/>
                  <a:pt x="4906" y="7024"/>
                  <a:pt x="4955" y="7024"/>
                </a:cubicBezTo>
                <a:cubicBezTo>
                  <a:pt x="5035" y="7024"/>
                  <a:pt x="5118" y="6991"/>
                  <a:pt x="5196" y="6917"/>
                </a:cubicBezTo>
                <a:cubicBezTo>
                  <a:pt x="5603" y="6530"/>
                  <a:pt x="6018" y="6140"/>
                  <a:pt x="6425" y="5754"/>
                </a:cubicBezTo>
                <a:cubicBezTo>
                  <a:pt x="6504" y="5678"/>
                  <a:pt x="6543" y="5576"/>
                  <a:pt x="6531" y="5473"/>
                </a:cubicBezTo>
                <a:cubicBezTo>
                  <a:pt x="6518" y="5369"/>
                  <a:pt x="6456" y="5278"/>
                  <a:pt x="6358" y="5222"/>
                </a:cubicBezTo>
                <a:cubicBezTo>
                  <a:pt x="6166" y="5111"/>
                  <a:pt x="5973" y="4999"/>
                  <a:pt x="5781" y="4888"/>
                </a:cubicBezTo>
                <a:cubicBezTo>
                  <a:pt x="5886" y="4642"/>
                  <a:pt x="5995" y="4388"/>
                  <a:pt x="6094" y="4133"/>
                </a:cubicBezTo>
                <a:cubicBezTo>
                  <a:pt x="6132" y="4036"/>
                  <a:pt x="6118" y="3927"/>
                  <a:pt x="6059" y="3840"/>
                </a:cubicBezTo>
                <a:cubicBezTo>
                  <a:pt x="5994" y="3746"/>
                  <a:pt x="5897" y="3700"/>
                  <a:pt x="5797" y="3700"/>
                </a:cubicBezTo>
                <a:close/>
                <a:moveTo>
                  <a:pt x="5373" y="2987"/>
                </a:moveTo>
                <a:cubicBezTo>
                  <a:pt x="4064" y="2987"/>
                  <a:pt x="2999" y="4052"/>
                  <a:pt x="2999" y="5360"/>
                </a:cubicBezTo>
                <a:cubicBezTo>
                  <a:pt x="2999" y="5936"/>
                  <a:pt x="3208" y="6491"/>
                  <a:pt x="3587" y="6924"/>
                </a:cubicBezTo>
                <a:cubicBezTo>
                  <a:pt x="3618" y="6960"/>
                  <a:pt x="3661" y="6978"/>
                  <a:pt x="3705" y="6978"/>
                </a:cubicBezTo>
                <a:cubicBezTo>
                  <a:pt x="3742" y="6978"/>
                  <a:pt x="3779" y="6965"/>
                  <a:pt x="3809" y="6939"/>
                </a:cubicBezTo>
                <a:cubicBezTo>
                  <a:pt x="3874" y="6882"/>
                  <a:pt x="3881" y="6782"/>
                  <a:pt x="3823" y="6718"/>
                </a:cubicBezTo>
                <a:cubicBezTo>
                  <a:pt x="3494" y="6342"/>
                  <a:pt x="3313" y="5860"/>
                  <a:pt x="3313" y="5360"/>
                </a:cubicBezTo>
                <a:cubicBezTo>
                  <a:pt x="3313" y="4225"/>
                  <a:pt x="4237" y="3300"/>
                  <a:pt x="5373" y="3300"/>
                </a:cubicBezTo>
                <a:cubicBezTo>
                  <a:pt x="6508" y="3300"/>
                  <a:pt x="7433" y="4225"/>
                  <a:pt x="7433" y="5360"/>
                </a:cubicBezTo>
                <a:cubicBezTo>
                  <a:pt x="7433" y="6497"/>
                  <a:pt x="6508" y="7420"/>
                  <a:pt x="5373" y="7420"/>
                </a:cubicBezTo>
                <a:cubicBezTo>
                  <a:pt x="4979" y="7420"/>
                  <a:pt x="4596" y="7309"/>
                  <a:pt x="4266" y="7098"/>
                </a:cubicBezTo>
                <a:cubicBezTo>
                  <a:pt x="4240" y="7082"/>
                  <a:pt x="4211" y="7074"/>
                  <a:pt x="4182" y="7074"/>
                </a:cubicBezTo>
                <a:cubicBezTo>
                  <a:pt x="4130" y="7074"/>
                  <a:pt x="4080" y="7099"/>
                  <a:pt x="4049" y="7147"/>
                </a:cubicBezTo>
                <a:cubicBezTo>
                  <a:pt x="4003" y="7220"/>
                  <a:pt x="4025" y="7316"/>
                  <a:pt x="4098" y="7362"/>
                </a:cubicBezTo>
                <a:cubicBezTo>
                  <a:pt x="4478" y="7606"/>
                  <a:pt x="4919" y="7734"/>
                  <a:pt x="5373" y="7734"/>
                </a:cubicBezTo>
                <a:cubicBezTo>
                  <a:pt x="6682" y="7734"/>
                  <a:pt x="7746" y="6669"/>
                  <a:pt x="7746" y="5360"/>
                </a:cubicBezTo>
                <a:cubicBezTo>
                  <a:pt x="7746" y="4051"/>
                  <a:pt x="6682" y="2987"/>
                  <a:pt x="5373" y="2987"/>
                </a:cubicBezTo>
                <a:close/>
                <a:moveTo>
                  <a:pt x="1587" y="6561"/>
                </a:moveTo>
                <a:cubicBezTo>
                  <a:pt x="1452" y="6561"/>
                  <a:pt x="1315" y="6574"/>
                  <a:pt x="1181" y="6599"/>
                </a:cubicBezTo>
                <a:lnTo>
                  <a:pt x="141" y="6800"/>
                </a:lnTo>
                <a:cubicBezTo>
                  <a:pt x="56" y="6816"/>
                  <a:pt x="0" y="6899"/>
                  <a:pt x="16" y="6983"/>
                </a:cubicBezTo>
                <a:cubicBezTo>
                  <a:pt x="30" y="7059"/>
                  <a:pt x="97" y="7111"/>
                  <a:pt x="171" y="7111"/>
                </a:cubicBezTo>
                <a:cubicBezTo>
                  <a:pt x="181" y="7111"/>
                  <a:pt x="190" y="7110"/>
                  <a:pt x="200" y="7108"/>
                </a:cubicBezTo>
                <a:lnTo>
                  <a:pt x="1241" y="6908"/>
                </a:lnTo>
                <a:cubicBezTo>
                  <a:pt x="1356" y="6886"/>
                  <a:pt x="1473" y="6875"/>
                  <a:pt x="1590" y="6875"/>
                </a:cubicBezTo>
                <a:cubicBezTo>
                  <a:pt x="1963" y="6875"/>
                  <a:pt x="2333" y="6986"/>
                  <a:pt x="2643" y="7198"/>
                </a:cubicBezTo>
                <a:cubicBezTo>
                  <a:pt x="2647" y="7201"/>
                  <a:pt x="4899" y="8732"/>
                  <a:pt x="4903" y="8734"/>
                </a:cubicBezTo>
                <a:cubicBezTo>
                  <a:pt x="4986" y="8785"/>
                  <a:pt x="5032" y="8895"/>
                  <a:pt x="4965" y="8993"/>
                </a:cubicBezTo>
                <a:cubicBezTo>
                  <a:pt x="4918" y="9058"/>
                  <a:pt x="4851" y="9083"/>
                  <a:pt x="4779" y="9083"/>
                </a:cubicBezTo>
                <a:cubicBezTo>
                  <a:pt x="4734" y="9083"/>
                  <a:pt x="4687" y="9073"/>
                  <a:pt x="4643" y="9058"/>
                </a:cubicBezTo>
                <a:lnTo>
                  <a:pt x="3671" y="8767"/>
                </a:lnTo>
                <a:cubicBezTo>
                  <a:pt x="3446" y="8699"/>
                  <a:pt x="3221" y="8633"/>
                  <a:pt x="2997" y="8566"/>
                </a:cubicBezTo>
                <a:cubicBezTo>
                  <a:pt x="2982" y="8561"/>
                  <a:pt x="2967" y="8559"/>
                  <a:pt x="2951" y="8559"/>
                </a:cubicBezTo>
                <a:cubicBezTo>
                  <a:pt x="2885" y="8559"/>
                  <a:pt x="2823" y="8603"/>
                  <a:pt x="2802" y="8671"/>
                </a:cubicBezTo>
                <a:cubicBezTo>
                  <a:pt x="2777" y="8754"/>
                  <a:pt x="2824" y="8841"/>
                  <a:pt x="2908" y="8866"/>
                </a:cubicBezTo>
                <a:cubicBezTo>
                  <a:pt x="3132" y="8933"/>
                  <a:pt x="3356" y="9001"/>
                  <a:pt x="3580" y="9068"/>
                </a:cubicBezTo>
                <a:lnTo>
                  <a:pt x="4544" y="9357"/>
                </a:lnTo>
                <a:cubicBezTo>
                  <a:pt x="4616" y="9388"/>
                  <a:pt x="4693" y="9403"/>
                  <a:pt x="4769" y="9403"/>
                </a:cubicBezTo>
                <a:cubicBezTo>
                  <a:pt x="4933" y="9403"/>
                  <a:pt x="5093" y="9333"/>
                  <a:pt x="5202" y="9199"/>
                </a:cubicBezTo>
                <a:cubicBezTo>
                  <a:pt x="5266" y="9121"/>
                  <a:pt x="5302" y="9023"/>
                  <a:pt x="5308" y="8925"/>
                </a:cubicBezTo>
                <a:lnTo>
                  <a:pt x="7633" y="8361"/>
                </a:lnTo>
                <a:cubicBezTo>
                  <a:pt x="7651" y="8356"/>
                  <a:pt x="7669" y="8354"/>
                  <a:pt x="7686" y="8354"/>
                </a:cubicBezTo>
                <a:cubicBezTo>
                  <a:pt x="7802" y="8354"/>
                  <a:pt x="7906" y="8449"/>
                  <a:pt x="7906" y="8573"/>
                </a:cubicBezTo>
                <a:cubicBezTo>
                  <a:pt x="7906" y="8656"/>
                  <a:pt x="7859" y="8731"/>
                  <a:pt x="7785" y="8769"/>
                </a:cubicBezTo>
                <a:lnTo>
                  <a:pt x="4642" y="10355"/>
                </a:lnTo>
                <a:cubicBezTo>
                  <a:pt x="4575" y="10389"/>
                  <a:pt x="4502" y="10406"/>
                  <a:pt x="4429" y="10406"/>
                </a:cubicBezTo>
                <a:cubicBezTo>
                  <a:pt x="4368" y="10406"/>
                  <a:pt x="4307" y="10394"/>
                  <a:pt x="4250" y="10371"/>
                </a:cubicBezTo>
                <a:lnTo>
                  <a:pt x="1594" y="9278"/>
                </a:lnTo>
                <a:cubicBezTo>
                  <a:pt x="1518" y="9247"/>
                  <a:pt x="1437" y="9226"/>
                  <a:pt x="1356" y="9204"/>
                </a:cubicBezTo>
                <a:cubicBezTo>
                  <a:pt x="1271" y="9181"/>
                  <a:pt x="1172" y="9168"/>
                  <a:pt x="1076" y="9168"/>
                </a:cubicBezTo>
                <a:cubicBezTo>
                  <a:pt x="1032" y="9168"/>
                  <a:pt x="989" y="9170"/>
                  <a:pt x="949" y="9177"/>
                </a:cubicBezTo>
                <a:lnTo>
                  <a:pt x="144" y="9314"/>
                </a:lnTo>
                <a:cubicBezTo>
                  <a:pt x="58" y="9329"/>
                  <a:pt x="1" y="9410"/>
                  <a:pt x="16" y="9495"/>
                </a:cubicBezTo>
                <a:cubicBezTo>
                  <a:pt x="29" y="9572"/>
                  <a:pt x="95" y="9626"/>
                  <a:pt x="171" y="9626"/>
                </a:cubicBezTo>
                <a:cubicBezTo>
                  <a:pt x="179" y="9626"/>
                  <a:pt x="188" y="9625"/>
                  <a:pt x="197" y="9624"/>
                </a:cubicBezTo>
                <a:lnTo>
                  <a:pt x="994" y="9488"/>
                </a:lnTo>
                <a:cubicBezTo>
                  <a:pt x="1015" y="9487"/>
                  <a:pt x="1037" y="9486"/>
                  <a:pt x="1058" y="9486"/>
                </a:cubicBezTo>
                <a:cubicBezTo>
                  <a:pt x="1137" y="9486"/>
                  <a:pt x="1215" y="9495"/>
                  <a:pt x="1292" y="9512"/>
                </a:cubicBezTo>
                <a:cubicBezTo>
                  <a:pt x="1355" y="9525"/>
                  <a:pt x="1416" y="9545"/>
                  <a:pt x="1475" y="9568"/>
                </a:cubicBezTo>
                <a:lnTo>
                  <a:pt x="4130" y="10661"/>
                </a:lnTo>
                <a:cubicBezTo>
                  <a:pt x="4227" y="10700"/>
                  <a:pt x="4329" y="10720"/>
                  <a:pt x="4430" y="10720"/>
                </a:cubicBezTo>
                <a:cubicBezTo>
                  <a:pt x="4551" y="10720"/>
                  <a:pt x="4672" y="10692"/>
                  <a:pt x="4782" y="10636"/>
                </a:cubicBezTo>
                <a:lnTo>
                  <a:pt x="7926" y="9049"/>
                </a:lnTo>
                <a:cubicBezTo>
                  <a:pt x="8107" y="8958"/>
                  <a:pt x="8219" y="8776"/>
                  <a:pt x="8219" y="8573"/>
                </a:cubicBezTo>
                <a:cubicBezTo>
                  <a:pt x="8219" y="8272"/>
                  <a:pt x="7970" y="8039"/>
                  <a:pt x="7687" y="8039"/>
                </a:cubicBezTo>
                <a:cubicBezTo>
                  <a:pt x="7645" y="8039"/>
                  <a:pt x="7601" y="8045"/>
                  <a:pt x="7558" y="8056"/>
                </a:cubicBezTo>
                <a:lnTo>
                  <a:pt x="5226" y="8621"/>
                </a:lnTo>
                <a:cubicBezTo>
                  <a:pt x="5186" y="8560"/>
                  <a:pt x="5133" y="8508"/>
                  <a:pt x="5069" y="8468"/>
                </a:cubicBezTo>
                <a:lnTo>
                  <a:pt x="2820" y="6939"/>
                </a:lnTo>
                <a:cubicBezTo>
                  <a:pt x="2457" y="6692"/>
                  <a:pt x="2024" y="6561"/>
                  <a:pt x="1587" y="656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1377719" y="2265067"/>
            <a:ext cx="468600" cy="464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2"/>
          <p:cNvCxnSpPr/>
          <p:nvPr/>
        </p:nvCxnSpPr>
        <p:spPr>
          <a:xfrm flipH="1" rot="10800000">
            <a:off x="2788201" y="3127155"/>
            <a:ext cx="311700" cy="5100"/>
          </a:xfrm>
          <a:prstGeom prst="straightConnector1">
            <a:avLst/>
          </a:prstGeom>
          <a:noFill/>
          <a:ln cap="flat" cmpd="sng" w="19050">
            <a:solidFill>
              <a:srgbClr val="9FC5E8"/>
            </a:solidFill>
            <a:prstDash val="solid"/>
            <a:round/>
            <a:headEnd len="med" w="med" type="none"/>
            <a:tailEnd len="med" w="med" type="oval"/>
          </a:ln>
        </p:spPr>
      </p:cxnSp>
      <p:sp>
        <p:nvSpPr>
          <p:cNvPr id="424" name="Google Shape;424;p42"/>
          <p:cNvSpPr/>
          <p:nvPr/>
        </p:nvSpPr>
        <p:spPr>
          <a:xfrm>
            <a:off x="2319653" y="2871237"/>
            <a:ext cx="468600" cy="464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42"/>
          <p:cNvCxnSpPr>
            <a:stCxn id="422" idx="2"/>
            <a:endCxn id="424" idx="1"/>
          </p:cNvCxnSpPr>
          <p:nvPr/>
        </p:nvCxnSpPr>
        <p:spPr>
          <a:xfrm flipH="1" rot="-5400000">
            <a:off x="1778819" y="2562667"/>
            <a:ext cx="374100" cy="707700"/>
          </a:xfrm>
          <a:prstGeom prst="bentConnector2">
            <a:avLst/>
          </a:prstGeom>
          <a:noFill/>
          <a:ln cap="flat" cmpd="sng" w="19050">
            <a:solidFill>
              <a:srgbClr val="9FC5E8"/>
            </a:solidFill>
            <a:prstDash val="solid"/>
            <a:round/>
            <a:headEnd len="med" w="med" type="none"/>
            <a:tailEnd len="med" w="med" type="none"/>
          </a:ln>
        </p:spPr>
      </p:cxnSp>
      <p:sp>
        <p:nvSpPr>
          <p:cNvPr id="426" name="Google Shape;426;p42"/>
          <p:cNvSpPr/>
          <p:nvPr/>
        </p:nvSpPr>
        <p:spPr>
          <a:xfrm>
            <a:off x="1982243" y="2429601"/>
            <a:ext cx="250684" cy="248409"/>
          </a:xfrm>
          <a:custGeom>
            <a:rect b="b" l="l" r="r" t="t"/>
            <a:pathLst>
              <a:path extrusionOk="0" h="10720" w="10721">
                <a:moveTo>
                  <a:pt x="5869" y="3693"/>
                </a:moveTo>
                <a:cubicBezTo>
                  <a:pt x="5899" y="3693"/>
                  <a:pt x="5925" y="3710"/>
                  <a:pt x="5914" y="3737"/>
                </a:cubicBezTo>
                <a:cubicBezTo>
                  <a:pt x="5779" y="4087"/>
                  <a:pt x="5627" y="4437"/>
                  <a:pt x="5482" y="4779"/>
                </a:cubicBezTo>
                <a:cubicBezTo>
                  <a:pt x="5443" y="4872"/>
                  <a:pt x="5475" y="4964"/>
                  <a:pt x="5564" y="5016"/>
                </a:cubicBezTo>
                <a:cubicBezTo>
                  <a:pt x="5838" y="5175"/>
                  <a:pt x="6113" y="5334"/>
                  <a:pt x="6388" y="5493"/>
                </a:cubicBezTo>
                <a:cubicBezTo>
                  <a:pt x="6434" y="5519"/>
                  <a:pt x="6434" y="5558"/>
                  <a:pt x="6403" y="5587"/>
                </a:cubicBezTo>
                <a:cubicBezTo>
                  <a:pt x="5912" y="6052"/>
                  <a:pt x="5399" y="6538"/>
                  <a:pt x="4905" y="7005"/>
                </a:cubicBezTo>
                <a:cubicBezTo>
                  <a:pt x="4877" y="7031"/>
                  <a:pt x="4861" y="7039"/>
                  <a:pt x="4848" y="7039"/>
                </a:cubicBezTo>
                <a:cubicBezTo>
                  <a:pt x="4841" y="7039"/>
                  <a:pt x="4835" y="7036"/>
                  <a:pt x="4829" y="7033"/>
                </a:cubicBezTo>
                <a:cubicBezTo>
                  <a:pt x="4812" y="7025"/>
                  <a:pt x="4796" y="7005"/>
                  <a:pt x="4806" y="6981"/>
                </a:cubicBezTo>
                <a:cubicBezTo>
                  <a:pt x="4941" y="6632"/>
                  <a:pt x="5086" y="6300"/>
                  <a:pt x="5239" y="5940"/>
                </a:cubicBezTo>
                <a:cubicBezTo>
                  <a:pt x="5268" y="5869"/>
                  <a:pt x="5264" y="5765"/>
                  <a:pt x="5156" y="5704"/>
                </a:cubicBezTo>
                <a:cubicBezTo>
                  <a:pt x="4880" y="5544"/>
                  <a:pt x="4600" y="5388"/>
                  <a:pt x="4324" y="5222"/>
                </a:cubicBezTo>
                <a:cubicBezTo>
                  <a:pt x="4289" y="5201"/>
                  <a:pt x="4283" y="5164"/>
                  <a:pt x="4317" y="5132"/>
                </a:cubicBezTo>
                <a:cubicBezTo>
                  <a:pt x="4818" y="4658"/>
                  <a:pt x="5313" y="4192"/>
                  <a:pt x="5816" y="3714"/>
                </a:cubicBezTo>
                <a:cubicBezTo>
                  <a:pt x="5831" y="3699"/>
                  <a:pt x="5851" y="3693"/>
                  <a:pt x="5869" y="3693"/>
                </a:cubicBezTo>
                <a:close/>
                <a:moveTo>
                  <a:pt x="5877" y="3368"/>
                </a:moveTo>
                <a:cubicBezTo>
                  <a:pt x="5780" y="3368"/>
                  <a:pt x="5681" y="3408"/>
                  <a:pt x="5599" y="3485"/>
                </a:cubicBezTo>
                <a:cubicBezTo>
                  <a:pt x="5097" y="3964"/>
                  <a:pt x="4601" y="4430"/>
                  <a:pt x="4101" y="4904"/>
                </a:cubicBezTo>
                <a:cubicBezTo>
                  <a:pt x="4013" y="4988"/>
                  <a:pt x="3970" y="5101"/>
                  <a:pt x="3982" y="5215"/>
                </a:cubicBezTo>
                <a:cubicBezTo>
                  <a:pt x="3994" y="5328"/>
                  <a:pt x="4060" y="5428"/>
                  <a:pt x="4163" y="5491"/>
                </a:cubicBezTo>
                <a:cubicBezTo>
                  <a:pt x="4410" y="5640"/>
                  <a:pt x="4659" y="5780"/>
                  <a:pt x="4905" y="5921"/>
                </a:cubicBezTo>
                <a:cubicBezTo>
                  <a:pt x="4767" y="6249"/>
                  <a:pt x="4638" y="6545"/>
                  <a:pt x="4514" y="6868"/>
                </a:cubicBezTo>
                <a:cubicBezTo>
                  <a:pt x="4446" y="7041"/>
                  <a:pt x="4523" y="7234"/>
                  <a:pt x="4693" y="7315"/>
                </a:cubicBezTo>
                <a:cubicBezTo>
                  <a:pt x="4743" y="7340"/>
                  <a:pt x="4796" y="7353"/>
                  <a:pt x="4850" y="7353"/>
                </a:cubicBezTo>
                <a:cubicBezTo>
                  <a:pt x="4940" y="7353"/>
                  <a:pt x="5032" y="7316"/>
                  <a:pt x="5120" y="7233"/>
                </a:cubicBezTo>
                <a:cubicBezTo>
                  <a:pt x="5571" y="6805"/>
                  <a:pt x="6156" y="6254"/>
                  <a:pt x="6619" y="5815"/>
                </a:cubicBezTo>
                <a:cubicBezTo>
                  <a:pt x="6708" y="5729"/>
                  <a:pt x="6751" y="5615"/>
                  <a:pt x="6738" y="5501"/>
                </a:cubicBezTo>
                <a:cubicBezTo>
                  <a:pt x="6725" y="5386"/>
                  <a:pt x="6654" y="5283"/>
                  <a:pt x="6545" y="5220"/>
                </a:cubicBezTo>
                <a:cubicBezTo>
                  <a:pt x="6301" y="5080"/>
                  <a:pt x="6058" y="4940"/>
                  <a:pt x="5815" y="4799"/>
                </a:cubicBezTo>
                <a:cubicBezTo>
                  <a:pt x="5947" y="4488"/>
                  <a:pt x="6083" y="4171"/>
                  <a:pt x="6206" y="3851"/>
                </a:cubicBezTo>
                <a:cubicBezTo>
                  <a:pt x="6249" y="3742"/>
                  <a:pt x="6234" y="3621"/>
                  <a:pt x="6168" y="3525"/>
                </a:cubicBezTo>
                <a:cubicBezTo>
                  <a:pt x="6096" y="3420"/>
                  <a:pt x="5988" y="3368"/>
                  <a:pt x="5877" y="3368"/>
                </a:cubicBezTo>
                <a:close/>
                <a:moveTo>
                  <a:pt x="5360" y="315"/>
                </a:moveTo>
                <a:cubicBezTo>
                  <a:pt x="5854" y="315"/>
                  <a:pt x="6337" y="386"/>
                  <a:pt x="6798" y="521"/>
                </a:cubicBezTo>
                <a:cubicBezTo>
                  <a:pt x="6558" y="943"/>
                  <a:pt x="6502" y="1450"/>
                  <a:pt x="6664" y="1814"/>
                </a:cubicBezTo>
                <a:cubicBezTo>
                  <a:pt x="6793" y="2098"/>
                  <a:pt x="7023" y="2232"/>
                  <a:pt x="7208" y="2339"/>
                </a:cubicBezTo>
                <a:cubicBezTo>
                  <a:pt x="7391" y="2445"/>
                  <a:pt x="7496" y="2511"/>
                  <a:pt x="7523" y="2648"/>
                </a:cubicBezTo>
                <a:cubicBezTo>
                  <a:pt x="7551" y="2793"/>
                  <a:pt x="7467" y="2910"/>
                  <a:pt x="7329" y="3090"/>
                </a:cubicBezTo>
                <a:cubicBezTo>
                  <a:pt x="7179" y="3286"/>
                  <a:pt x="6994" y="3529"/>
                  <a:pt x="7013" y="3882"/>
                </a:cubicBezTo>
                <a:cubicBezTo>
                  <a:pt x="7027" y="4145"/>
                  <a:pt x="7143" y="4278"/>
                  <a:pt x="7267" y="4420"/>
                </a:cubicBezTo>
                <a:cubicBezTo>
                  <a:pt x="7358" y="4525"/>
                  <a:pt x="7462" y="4644"/>
                  <a:pt x="7558" y="4855"/>
                </a:cubicBezTo>
                <a:cubicBezTo>
                  <a:pt x="7729" y="5234"/>
                  <a:pt x="7698" y="5515"/>
                  <a:pt x="7667" y="5788"/>
                </a:cubicBezTo>
                <a:cubicBezTo>
                  <a:pt x="7636" y="6053"/>
                  <a:pt x="7605" y="6329"/>
                  <a:pt x="7783" y="6632"/>
                </a:cubicBezTo>
                <a:cubicBezTo>
                  <a:pt x="8098" y="7170"/>
                  <a:pt x="8768" y="7309"/>
                  <a:pt x="9486" y="7415"/>
                </a:cubicBezTo>
                <a:cubicBezTo>
                  <a:pt x="9494" y="7416"/>
                  <a:pt x="9501" y="7417"/>
                  <a:pt x="9508" y="7417"/>
                </a:cubicBezTo>
                <a:cubicBezTo>
                  <a:pt x="9584" y="7417"/>
                  <a:pt x="9653" y="7361"/>
                  <a:pt x="9665" y="7282"/>
                </a:cubicBezTo>
                <a:cubicBezTo>
                  <a:pt x="9677" y="7196"/>
                  <a:pt x="9618" y="7117"/>
                  <a:pt x="9532" y="7104"/>
                </a:cubicBezTo>
                <a:cubicBezTo>
                  <a:pt x="8868" y="7007"/>
                  <a:pt x="8299" y="6891"/>
                  <a:pt x="8053" y="6474"/>
                </a:cubicBezTo>
                <a:cubicBezTo>
                  <a:pt x="7929" y="6260"/>
                  <a:pt x="7951" y="6068"/>
                  <a:pt x="7978" y="5823"/>
                </a:cubicBezTo>
                <a:cubicBezTo>
                  <a:pt x="8011" y="5538"/>
                  <a:pt x="8051" y="5183"/>
                  <a:pt x="7844" y="4726"/>
                </a:cubicBezTo>
                <a:cubicBezTo>
                  <a:pt x="7729" y="4473"/>
                  <a:pt x="7604" y="4329"/>
                  <a:pt x="7504" y="4213"/>
                </a:cubicBezTo>
                <a:cubicBezTo>
                  <a:pt x="7395" y="4089"/>
                  <a:pt x="7336" y="4020"/>
                  <a:pt x="7326" y="3865"/>
                </a:cubicBezTo>
                <a:cubicBezTo>
                  <a:pt x="7314" y="3626"/>
                  <a:pt x="7443" y="3460"/>
                  <a:pt x="7578" y="3282"/>
                </a:cubicBezTo>
                <a:cubicBezTo>
                  <a:pt x="7723" y="3094"/>
                  <a:pt x="7887" y="2880"/>
                  <a:pt x="7831" y="2589"/>
                </a:cubicBezTo>
                <a:cubicBezTo>
                  <a:pt x="7777" y="2305"/>
                  <a:pt x="7558" y="2178"/>
                  <a:pt x="7365" y="2067"/>
                </a:cubicBezTo>
                <a:cubicBezTo>
                  <a:pt x="7197" y="1969"/>
                  <a:pt x="7037" y="1877"/>
                  <a:pt x="6951" y="1685"/>
                </a:cubicBezTo>
                <a:cubicBezTo>
                  <a:pt x="6822" y="1398"/>
                  <a:pt x="6887" y="967"/>
                  <a:pt x="7103" y="622"/>
                </a:cubicBezTo>
                <a:cubicBezTo>
                  <a:pt x="7781" y="871"/>
                  <a:pt x="8402" y="1266"/>
                  <a:pt x="8929" y="1792"/>
                </a:cubicBezTo>
                <a:cubicBezTo>
                  <a:pt x="9881" y="2745"/>
                  <a:pt x="10405" y="4012"/>
                  <a:pt x="10405" y="5359"/>
                </a:cubicBezTo>
                <a:cubicBezTo>
                  <a:pt x="10405" y="7975"/>
                  <a:pt x="8308" y="10233"/>
                  <a:pt x="5698" y="10393"/>
                </a:cubicBezTo>
                <a:cubicBezTo>
                  <a:pt x="5657" y="10118"/>
                  <a:pt x="5653" y="9855"/>
                  <a:pt x="5821" y="9643"/>
                </a:cubicBezTo>
                <a:cubicBezTo>
                  <a:pt x="6011" y="9400"/>
                  <a:pt x="6325" y="9348"/>
                  <a:pt x="6628" y="9298"/>
                </a:cubicBezTo>
                <a:cubicBezTo>
                  <a:pt x="6938" y="9246"/>
                  <a:pt x="7257" y="9193"/>
                  <a:pt x="7365" y="8900"/>
                </a:cubicBezTo>
                <a:cubicBezTo>
                  <a:pt x="7518" y="8486"/>
                  <a:pt x="7142" y="7839"/>
                  <a:pt x="6607" y="7593"/>
                </a:cubicBezTo>
                <a:cubicBezTo>
                  <a:pt x="6459" y="7525"/>
                  <a:pt x="6320" y="7498"/>
                  <a:pt x="6187" y="7498"/>
                </a:cubicBezTo>
                <a:cubicBezTo>
                  <a:pt x="5943" y="7498"/>
                  <a:pt x="5716" y="7588"/>
                  <a:pt x="5481" y="7681"/>
                </a:cubicBezTo>
                <a:cubicBezTo>
                  <a:pt x="5173" y="7803"/>
                  <a:pt x="4825" y="7941"/>
                  <a:pt x="4334" y="7941"/>
                </a:cubicBezTo>
                <a:cubicBezTo>
                  <a:pt x="4315" y="7941"/>
                  <a:pt x="4295" y="7941"/>
                  <a:pt x="4276" y="7940"/>
                </a:cubicBezTo>
                <a:cubicBezTo>
                  <a:pt x="3777" y="7931"/>
                  <a:pt x="3383" y="7787"/>
                  <a:pt x="3068" y="7671"/>
                </a:cubicBezTo>
                <a:cubicBezTo>
                  <a:pt x="2867" y="7597"/>
                  <a:pt x="2682" y="7530"/>
                  <a:pt x="2522" y="7530"/>
                </a:cubicBezTo>
                <a:cubicBezTo>
                  <a:pt x="2410" y="7530"/>
                  <a:pt x="2310" y="7564"/>
                  <a:pt x="2226" y="7653"/>
                </a:cubicBezTo>
                <a:cubicBezTo>
                  <a:pt x="2064" y="7828"/>
                  <a:pt x="2123" y="8053"/>
                  <a:pt x="2179" y="8271"/>
                </a:cubicBezTo>
                <a:cubicBezTo>
                  <a:pt x="2237" y="8493"/>
                  <a:pt x="2303" y="8745"/>
                  <a:pt x="2195" y="9033"/>
                </a:cubicBezTo>
                <a:cubicBezTo>
                  <a:pt x="2171" y="9097"/>
                  <a:pt x="2140" y="9157"/>
                  <a:pt x="2103" y="9213"/>
                </a:cubicBezTo>
                <a:cubicBezTo>
                  <a:pt x="1149" y="8403"/>
                  <a:pt x="536" y="7291"/>
                  <a:pt x="365" y="6072"/>
                </a:cubicBezTo>
                <a:cubicBezTo>
                  <a:pt x="753" y="5548"/>
                  <a:pt x="1205" y="5157"/>
                  <a:pt x="1711" y="4908"/>
                </a:cubicBezTo>
                <a:cubicBezTo>
                  <a:pt x="2065" y="4734"/>
                  <a:pt x="2383" y="4657"/>
                  <a:pt x="2662" y="4590"/>
                </a:cubicBezTo>
                <a:cubicBezTo>
                  <a:pt x="3101" y="4484"/>
                  <a:pt x="3479" y="4393"/>
                  <a:pt x="3752" y="3985"/>
                </a:cubicBezTo>
                <a:cubicBezTo>
                  <a:pt x="3961" y="3673"/>
                  <a:pt x="3952" y="3403"/>
                  <a:pt x="3942" y="3117"/>
                </a:cubicBezTo>
                <a:cubicBezTo>
                  <a:pt x="3933" y="2836"/>
                  <a:pt x="3921" y="2519"/>
                  <a:pt x="4105" y="2048"/>
                </a:cubicBezTo>
                <a:cubicBezTo>
                  <a:pt x="4229" y="1733"/>
                  <a:pt x="4363" y="1543"/>
                  <a:pt x="4482" y="1375"/>
                </a:cubicBezTo>
                <a:cubicBezTo>
                  <a:pt x="4634" y="1162"/>
                  <a:pt x="4765" y="977"/>
                  <a:pt x="4791" y="652"/>
                </a:cubicBezTo>
                <a:cubicBezTo>
                  <a:pt x="4801" y="551"/>
                  <a:pt x="4797" y="449"/>
                  <a:pt x="4783" y="347"/>
                </a:cubicBezTo>
                <a:cubicBezTo>
                  <a:pt x="4973" y="325"/>
                  <a:pt x="5166" y="315"/>
                  <a:pt x="5360" y="315"/>
                </a:cubicBezTo>
                <a:close/>
                <a:moveTo>
                  <a:pt x="6183" y="7811"/>
                </a:moveTo>
                <a:cubicBezTo>
                  <a:pt x="6278" y="7811"/>
                  <a:pt x="6374" y="7831"/>
                  <a:pt x="6477" y="7879"/>
                </a:cubicBezTo>
                <a:cubicBezTo>
                  <a:pt x="6886" y="8067"/>
                  <a:pt x="7159" y="8552"/>
                  <a:pt x="7070" y="8792"/>
                </a:cubicBezTo>
                <a:cubicBezTo>
                  <a:pt x="7029" y="8905"/>
                  <a:pt x="6856" y="8941"/>
                  <a:pt x="6577" y="8987"/>
                </a:cubicBezTo>
                <a:cubicBezTo>
                  <a:pt x="6249" y="9043"/>
                  <a:pt x="5840" y="9111"/>
                  <a:pt x="5574" y="9449"/>
                </a:cubicBezTo>
                <a:cubicBezTo>
                  <a:pt x="5344" y="9742"/>
                  <a:pt x="5339" y="10086"/>
                  <a:pt x="5383" y="10404"/>
                </a:cubicBezTo>
                <a:cubicBezTo>
                  <a:pt x="5375" y="10405"/>
                  <a:pt x="5367" y="10405"/>
                  <a:pt x="5359" y="10405"/>
                </a:cubicBezTo>
                <a:cubicBezTo>
                  <a:pt x="4260" y="10405"/>
                  <a:pt x="3215" y="10055"/>
                  <a:pt x="2349" y="9409"/>
                </a:cubicBezTo>
                <a:cubicBezTo>
                  <a:pt x="2406" y="9327"/>
                  <a:pt x="2453" y="9238"/>
                  <a:pt x="2489" y="9143"/>
                </a:cubicBezTo>
                <a:cubicBezTo>
                  <a:pt x="2632" y="8762"/>
                  <a:pt x="2546" y="8432"/>
                  <a:pt x="2484" y="8191"/>
                </a:cubicBezTo>
                <a:cubicBezTo>
                  <a:pt x="2438" y="8021"/>
                  <a:pt x="2414" y="7913"/>
                  <a:pt x="2457" y="7866"/>
                </a:cubicBezTo>
                <a:cubicBezTo>
                  <a:pt x="2472" y="7850"/>
                  <a:pt x="2497" y="7843"/>
                  <a:pt x="2530" y="7843"/>
                </a:cubicBezTo>
                <a:cubicBezTo>
                  <a:pt x="2624" y="7843"/>
                  <a:pt x="2783" y="7901"/>
                  <a:pt x="2960" y="7966"/>
                </a:cubicBezTo>
                <a:cubicBezTo>
                  <a:pt x="3280" y="8083"/>
                  <a:pt x="3719" y="8244"/>
                  <a:pt x="4270" y="8255"/>
                </a:cubicBezTo>
                <a:cubicBezTo>
                  <a:pt x="4289" y="8255"/>
                  <a:pt x="4309" y="8256"/>
                  <a:pt x="4328" y="8256"/>
                </a:cubicBezTo>
                <a:cubicBezTo>
                  <a:pt x="4882" y="8256"/>
                  <a:pt x="5277" y="8100"/>
                  <a:pt x="5597" y="7972"/>
                </a:cubicBezTo>
                <a:cubicBezTo>
                  <a:pt x="5825" y="7882"/>
                  <a:pt x="6004" y="7811"/>
                  <a:pt x="6183" y="7811"/>
                </a:cubicBezTo>
                <a:close/>
                <a:moveTo>
                  <a:pt x="5360" y="0"/>
                </a:moveTo>
                <a:cubicBezTo>
                  <a:pt x="3703" y="0"/>
                  <a:pt x="2143" y="765"/>
                  <a:pt x="1127" y="2073"/>
                </a:cubicBezTo>
                <a:cubicBezTo>
                  <a:pt x="1074" y="2142"/>
                  <a:pt x="1086" y="2241"/>
                  <a:pt x="1154" y="2293"/>
                </a:cubicBezTo>
                <a:cubicBezTo>
                  <a:pt x="1183" y="2316"/>
                  <a:pt x="1217" y="2327"/>
                  <a:pt x="1251" y="2327"/>
                </a:cubicBezTo>
                <a:cubicBezTo>
                  <a:pt x="1297" y="2327"/>
                  <a:pt x="1344" y="2306"/>
                  <a:pt x="1375" y="2266"/>
                </a:cubicBezTo>
                <a:cubicBezTo>
                  <a:pt x="2137" y="1286"/>
                  <a:pt x="3252" y="607"/>
                  <a:pt x="4472" y="392"/>
                </a:cubicBezTo>
                <a:cubicBezTo>
                  <a:pt x="4483" y="471"/>
                  <a:pt x="4485" y="549"/>
                  <a:pt x="4479" y="625"/>
                </a:cubicBezTo>
                <a:cubicBezTo>
                  <a:pt x="4458" y="866"/>
                  <a:pt x="4366" y="996"/>
                  <a:pt x="4226" y="1193"/>
                </a:cubicBezTo>
                <a:cubicBezTo>
                  <a:pt x="4103" y="1367"/>
                  <a:pt x="3950" y="1583"/>
                  <a:pt x="3813" y="1933"/>
                </a:cubicBezTo>
                <a:cubicBezTo>
                  <a:pt x="3606" y="2465"/>
                  <a:pt x="3618" y="2832"/>
                  <a:pt x="3628" y="3127"/>
                </a:cubicBezTo>
                <a:cubicBezTo>
                  <a:pt x="3637" y="3392"/>
                  <a:pt x="3644" y="3582"/>
                  <a:pt x="3491" y="3810"/>
                </a:cubicBezTo>
                <a:cubicBezTo>
                  <a:pt x="3286" y="4117"/>
                  <a:pt x="2994" y="4187"/>
                  <a:pt x="2589" y="4284"/>
                </a:cubicBezTo>
                <a:cubicBezTo>
                  <a:pt x="2293" y="4355"/>
                  <a:pt x="1958" y="4437"/>
                  <a:pt x="1572" y="4626"/>
                </a:cubicBezTo>
                <a:cubicBezTo>
                  <a:pt x="1111" y="4853"/>
                  <a:pt x="691" y="5186"/>
                  <a:pt x="322" y="5620"/>
                </a:cubicBezTo>
                <a:cubicBezTo>
                  <a:pt x="269" y="4598"/>
                  <a:pt x="524" y="3592"/>
                  <a:pt x="1057" y="2724"/>
                </a:cubicBezTo>
                <a:cubicBezTo>
                  <a:pt x="1102" y="2650"/>
                  <a:pt x="1080" y="2554"/>
                  <a:pt x="1006" y="2508"/>
                </a:cubicBezTo>
                <a:cubicBezTo>
                  <a:pt x="980" y="2493"/>
                  <a:pt x="951" y="2485"/>
                  <a:pt x="923" y="2485"/>
                </a:cubicBezTo>
                <a:cubicBezTo>
                  <a:pt x="871" y="2485"/>
                  <a:pt x="819" y="2511"/>
                  <a:pt x="790" y="2560"/>
                </a:cubicBezTo>
                <a:cubicBezTo>
                  <a:pt x="273" y="3401"/>
                  <a:pt x="1" y="4369"/>
                  <a:pt x="1" y="5360"/>
                </a:cubicBezTo>
                <a:cubicBezTo>
                  <a:pt x="1" y="8275"/>
                  <a:pt x="2403" y="10719"/>
                  <a:pt x="5360" y="10719"/>
                </a:cubicBezTo>
                <a:cubicBezTo>
                  <a:pt x="8261" y="10719"/>
                  <a:pt x="10720" y="8287"/>
                  <a:pt x="10720" y="5360"/>
                </a:cubicBezTo>
                <a:cubicBezTo>
                  <a:pt x="10719" y="2389"/>
                  <a:pt x="8313" y="0"/>
                  <a:pt x="536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760050" y="1511509"/>
            <a:ext cx="468600" cy="464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42"/>
          <p:cNvCxnSpPr/>
          <p:nvPr/>
        </p:nvCxnSpPr>
        <p:spPr>
          <a:xfrm flipH="1" rot="10800000">
            <a:off x="1228597" y="1741082"/>
            <a:ext cx="311700" cy="5100"/>
          </a:xfrm>
          <a:prstGeom prst="straightConnector1">
            <a:avLst/>
          </a:prstGeom>
          <a:noFill/>
          <a:ln cap="flat" cmpd="sng" w="19050">
            <a:solidFill>
              <a:srgbClr val="9FC5E8"/>
            </a:solidFill>
            <a:prstDash val="solid"/>
            <a:round/>
            <a:headEnd len="med" w="med" type="none"/>
            <a:tailEnd len="med" w="med" type="oval"/>
          </a:ln>
        </p:spPr>
      </p:cxnSp>
      <p:sp>
        <p:nvSpPr>
          <p:cNvPr id="429" name="Google Shape;429;p42"/>
          <p:cNvSpPr/>
          <p:nvPr/>
        </p:nvSpPr>
        <p:spPr>
          <a:xfrm>
            <a:off x="868987" y="1619483"/>
            <a:ext cx="250684" cy="248409"/>
          </a:xfrm>
          <a:custGeom>
            <a:rect b="b" l="l" r="r" t="t"/>
            <a:pathLst>
              <a:path extrusionOk="0" h="10720" w="10721">
                <a:moveTo>
                  <a:pt x="5869" y="3693"/>
                </a:moveTo>
                <a:cubicBezTo>
                  <a:pt x="5899" y="3693"/>
                  <a:pt x="5925" y="3710"/>
                  <a:pt x="5914" y="3737"/>
                </a:cubicBezTo>
                <a:cubicBezTo>
                  <a:pt x="5779" y="4087"/>
                  <a:pt x="5627" y="4437"/>
                  <a:pt x="5482" y="4779"/>
                </a:cubicBezTo>
                <a:cubicBezTo>
                  <a:pt x="5443" y="4872"/>
                  <a:pt x="5475" y="4964"/>
                  <a:pt x="5564" y="5016"/>
                </a:cubicBezTo>
                <a:cubicBezTo>
                  <a:pt x="5838" y="5175"/>
                  <a:pt x="6113" y="5334"/>
                  <a:pt x="6388" y="5493"/>
                </a:cubicBezTo>
                <a:cubicBezTo>
                  <a:pt x="6434" y="5519"/>
                  <a:pt x="6434" y="5558"/>
                  <a:pt x="6403" y="5587"/>
                </a:cubicBezTo>
                <a:cubicBezTo>
                  <a:pt x="5912" y="6052"/>
                  <a:pt x="5399" y="6538"/>
                  <a:pt x="4905" y="7005"/>
                </a:cubicBezTo>
                <a:cubicBezTo>
                  <a:pt x="4877" y="7031"/>
                  <a:pt x="4861" y="7039"/>
                  <a:pt x="4848" y="7039"/>
                </a:cubicBezTo>
                <a:cubicBezTo>
                  <a:pt x="4841" y="7039"/>
                  <a:pt x="4835" y="7036"/>
                  <a:pt x="4829" y="7033"/>
                </a:cubicBezTo>
                <a:cubicBezTo>
                  <a:pt x="4812" y="7025"/>
                  <a:pt x="4796" y="7005"/>
                  <a:pt x="4806" y="6981"/>
                </a:cubicBezTo>
                <a:cubicBezTo>
                  <a:pt x="4941" y="6632"/>
                  <a:pt x="5086" y="6300"/>
                  <a:pt x="5239" y="5940"/>
                </a:cubicBezTo>
                <a:cubicBezTo>
                  <a:pt x="5268" y="5869"/>
                  <a:pt x="5264" y="5765"/>
                  <a:pt x="5156" y="5704"/>
                </a:cubicBezTo>
                <a:cubicBezTo>
                  <a:pt x="4880" y="5544"/>
                  <a:pt x="4600" y="5388"/>
                  <a:pt x="4324" y="5222"/>
                </a:cubicBezTo>
                <a:cubicBezTo>
                  <a:pt x="4289" y="5201"/>
                  <a:pt x="4283" y="5164"/>
                  <a:pt x="4317" y="5132"/>
                </a:cubicBezTo>
                <a:cubicBezTo>
                  <a:pt x="4818" y="4658"/>
                  <a:pt x="5313" y="4192"/>
                  <a:pt x="5816" y="3714"/>
                </a:cubicBezTo>
                <a:cubicBezTo>
                  <a:pt x="5831" y="3699"/>
                  <a:pt x="5851" y="3693"/>
                  <a:pt x="5869" y="3693"/>
                </a:cubicBezTo>
                <a:close/>
                <a:moveTo>
                  <a:pt x="5877" y="3368"/>
                </a:moveTo>
                <a:cubicBezTo>
                  <a:pt x="5780" y="3368"/>
                  <a:pt x="5681" y="3408"/>
                  <a:pt x="5599" y="3485"/>
                </a:cubicBezTo>
                <a:cubicBezTo>
                  <a:pt x="5097" y="3964"/>
                  <a:pt x="4601" y="4430"/>
                  <a:pt x="4101" y="4904"/>
                </a:cubicBezTo>
                <a:cubicBezTo>
                  <a:pt x="4013" y="4988"/>
                  <a:pt x="3970" y="5101"/>
                  <a:pt x="3982" y="5215"/>
                </a:cubicBezTo>
                <a:cubicBezTo>
                  <a:pt x="3994" y="5328"/>
                  <a:pt x="4060" y="5428"/>
                  <a:pt x="4163" y="5491"/>
                </a:cubicBezTo>
                <a:cubicBezTo>
                  <a:pt x="4410" y="5640"/>
                  <a:pt x="4659" y="5780"/>
                  <a:pt x="4905" y="5921"/>
                </a:cubicBezTo>
                <a:cubicBezTo>
                  <a:pt x="4767" y="6249"/>
                  <a:pt x="4638" y="6545"/>
                  <a:pt x="4514" y="6868"/>
                </a:cubicBezTo>
                <a:cubicBezTo>
                  <a:pt x="4446" y="7041"/>
                  <a:pt x="4523" y="7234"/>
                  <a:pt x="4693" y="7315"/>
                </a:cubicBezTo>
                <a:cubicBezTo>
                  <a:pt x="4743" y="7340"/>
                  <a:pt x="4796" y="7353"/>
                  <a:pt x="4850" y="7353"/>
                </a:cubicBezTo>
                <a:cubicBezTo>
                  <a:pt x="4940" y="7353"/>
                  <a:pt x="5032" y="7316"/>
                  <a:pt x="5120" y="7233"/>
                </a:cubicBezTo>
                <a:cubicBezTo>
                  <a:pt x="5571" y="6805"/>
                  <a:pt x="6156" y="6254"/>
                  <a:pt x="6619" y="5815"/>
                </a:cubicBezTo>
                <a:cubicBezTo>
                  <a:pt x="6708" y="5729"/>
                  <a:pt x="6751" y="5615"/>
                  <a:pt x="6738" y="5501"/>
                </a:cubicBezTo>
                <a:cubicBezTo>
                  <a:pt x="6725" y="5386"/>
                  <a:pt x="6654" y="5283"/>
                  <a:pt x="6545" y="5220"/>
                </a:cubicBezTo>
                <a:cubicBezTo>
                  <a:pt x="6301" y="5080"/>
                  <a:pt x="6058" y="4940"/>
                  <a:pt x="5815" y="4799"/>
                </a:cubicBezTo>
                <a:cubicBezTo>
                  <a:pt x="5947" y="4488"/>
                  <a:pt x="6083" y="4171"/>
                  <a:pt x="6206" y="3851"/>
                </a:cubicBezTo>
                <a:cubicBezTo>
                  <a:pt x="6249" y="3742"/>
                  <a:pt x="6234" y="3621"/>
                  <a:pt x="6168" y="3525"/>
                </a:cubicBezTo>
                <a:cubicBezTo>
                  <a:pt x="6096" y="3420"/>
                  <a:pt x="5988" y="3368"/>
                  <a:pt x="5877" y="3368"/>
                </a:cubicBezTo>
                <a:close/>
                <a:moveTo>
                  <a:pt x="5360" y="315"/>
                </a:moveTo>
                <a:cubicBezTo>
                  <a:pt x="5854" y="315"/>
                  <a:pt x="6337" y="386"/>
                  <a:pt x="6798" y="521"/>
                </a:cubicBezTo>
                <a:cubicBezTo>
                  <a:pt x="6558" y="943"/>
                  <a:pt x="6502" y="1450"/>
                  <a:pt x="6664" y="1814"/>
                </a:cubicBezTo>
                <a:cubicBezTo>
                  <a:pt x="6793" y="2098"/>
                  <a:pt x="7023" y="2232"/>
                  <a:pt x="7208" y="2339"/>
                </a:cubicBezTo>
                <a:cubicBezTo>
                  <a:pt x="7391" y="2445"/>
                  <a:pt x="7496" y="2511"/>
                  <a:pt x="7523" y="2648"/>
                </a:cubicBezTo>
                <a:cubicBezTo>
                  <a:pt x="7551" y="2793"/>
                  <a:pt x="7467" y="2910"/>
                  <a:pt x="7329" y="3090"/>
                </a:cubicBezTo>
                <a:cubicBezTo>
                  <a:pt x="7179" y="3286"/>
                  <a:pt x="6994" y="3529"/>
                  <a:pt x="7013" y="3882"/>
                </a:cubicBezTo>
                <a:cubicBezTo>
                  <a:pt x="7027" y="4145"/>
                  <a:pt x="7143" y="4278"/>
                  <a:pt x="7267" y="4420"/>
                </a:cubicBezTo>
                <a:cubicBezTo>
                  <a:pt x="7358" y="4525"/>
                  <a:pt x="7462" y="4644"/>
                  <a:pt x="7558" y="4855"/>
                </a:cubicBezTo>
                <a:cubicBezTo>
                  <a:pt x="7729" y="5234"/>
                  <a:pt x="7698" y="5515"/>
                  <a:pt x="7667" y="5788"/>
                </a:cubicBezTo>
                <a:cubicBezTo>
                  <a:pt x="7636" y="6053"/>
                  <a:pt x="7605" y="6329"/>
                  <a:pt x="7783" y="6632"/>
                </a:cubicBezTo>
                <a:cubicBezTo>
                  <a:pt x="8098" y="7170"/>
                  <a:pt x="8768" y="7309"/>
                  <a:pt x="9486" y="7415"/>
                </a:cubicBezTo>
                <a:cubicBezTo>
                  <a:pt x="9494" y="7416"/>
                  <a:pt x="9501" y="7417"/>
                  <a:pt x="9508" y="7417"/>
                </a:cubicBezTo>
                <a:cubicBezTo>
                  <a:pt x="9584" y="7417"/>
                  <a:pt x="9653" y="7361"/>
                  <a:pt x="9665" y="7282"/>
                </a:cubicBezTo>
                <a:cubicBezTo>
                  <a:pt x="9677" y="7196"/>
                  <a:pt x="9618" y="7117"/>
                  <a:pt x="9532" y="7104"/>
                </a:cubicBezTo>
                <a:cubicBezTo>
                  <a:pt x="8868" y="7007"/>
                  <a:pt x="8299" y="6891"/>
                  <a:pt x="8053" y="6474"/>
                </a:cubicBezTo>
                <a:cubicBezTo>
                  <a:pt x="7929" y="6260"/>
                  <a:pt x="7951" y="6068"/>
                  <a:pt x="7978" y="5823"/>
                </a:cubicBezTo>
                <a:cubicBezTo>
                  <a:pt x="8011" y="5538"/>
                  <a:pt x="8051" y="5183"/>
                  <a:pt x="7844" y="4726"/>
                </a:cubicBezTo>
                <a:cubicBezTo>
                  <a:pt x="7729" y="4473"/>
                  <a:pt x="7604" y="4329"/>
                  <a:pt x="7504" y="4213"/>
                </a:cubicBezTo>
                <a:cubicBezTo>
                  <a:pt x="7395" y="4089"/>
                  <a:pt x="7336" y="4020"/>
                  <a:pt x="7326" y="3865"/>
                </a:cubicBezTo>
                <a:cubicBezTo>
                  <a:pt x="7314" y="3626"/>
                  <a:pt x="7443" y="3460"/>
                  <a:pt x="7578" y="3282"/>
                </a:cubicBezTo>
                <a:cubicBezTo>
                  <a:pt x="7723" y="3094"/>
                  <a:pt x="7887" y="2880"/>
                  <a:pt x="7831" y="2589"/>
                </a:cubicBezTo>
                <a:cubicBezTo>
                  <a:pt x="7777" y="2305"/>
                  <a:pt x="7558" y="2178"/>
                  <a:pt x="7365" y="2067"/>
                </a:cubicBezTo>
                <a:cubicBezTo>
                  <a:pt x="7197" y="1969"/>
                  <a:pt x="7037" y="1877"/>
                  <a:pt x="6951" y="1685"/>
                </a:cubicBezTo>
                <a:cubicBezTo>
                  <a:pt x="6822" y="1398"/>
                  <a:pt x="6887" y="967"/>
                  <a:pt x="7103" y="622"/>
                </a:cubicBezTo>
                <a:cubicBezTo>
                  <a:pt x="7781" y="871"/>
                  <a:pt x="8402" y="1266"/>
                  <a:pt x="8929" y="1792"/>
                </a:cubicBezTo>
                <a:cubicBezTo>
                  <a:pt x="9881" y="2745"/>
                  <a:pt x="10405" y="4012"/>
                  <a:pt x="10405" y="5359"/>
                </a:cubicBezTo>
                <a:cubicBezTo>
                  <a:pt x="10405" y="7975"/>
                  <a:pt x="8308" y="10233"/>
                  <a:pt x="5698" y="10393"/>
                </a:cubicBezTo>
                <a:cubicBezTo>
                  <a:pt x="5657" y="10118"/>
                  <a:pt x="5653" y="9855"/>
                  <a:pt x="5821" y="9643"/>
                </a:cubicBezTo>
                <a:cubicBezTo>
                  <a:pt x="6011" y="9400"/>
                  <a:pt x="6325" y="9348"/>
                  <a:pt x="6628" y="9298"/>
                </a:cubicBezTo>
                <a:cubicBezTo>
                  <a:pt x="6938" y="9246"/>
                  <a:pt x="7257" y="9193"/>
                  <a:pt x="7365" y="8900"/>
                </a:cubicBezTo>
                <a:cubicBezTo>
                  <a:pt x="7518" y="8486"/>
                  <a:pt x="7142" y="7839"/>
                  <a:pt x="6607" y="7593"/>
                </a:cubicBezTo>
                <a:cubicBezTo>
                  <a:pt x="6459" y="7525"/>
                  <a:pt x="6320" y="7498"/>
                  <a:pt x="6187" y="7498"/>
                </a:cubicBezTo>
                <a:cubicBezTo>
                  <a:pt x="5943" y="7498"/>
                  <a:pt x="5716" y="7588"/>
                  <a:pt x="5481" y="7681"/>
                </a:cubicBezTo>
                <a:cubicBezTo>
                  <a:pt x="5173" y="7803"/>
                  <a:pt x="4825" y="7941"/>
                  <a:pt x="4334" y="7941"/>
                </a:cubicBezTo>
                <a:cubicBezTo>
                  <a:pt x="4315" y="7941"/>
                  <a:pt x="4295" y="7941"/>
                  <a:pt x="4276" y="7940"/>
                </a:cubicBezTo>
                <a:cubicBezTo>
                  <a:pt x="3777" y="7931"/>
                  <a:pt x="3383" y="7787"/>
                  <a:pt x="3068" y="7671"/>
                </a:cubicBezTo>
                <a:cubicBezTo>
                  <a:pt x="2867" y="7597"/>
                  <a:pt x="2682" y="7530"/>
                  <a:pt x="2522" y="7530"/>
                </a:cubicBezTo>
                <a:cubicBezTo>
                  <a:pt x="2410" y="7530"/>
                  <a:pt x="2310" y="7564"/>
                  <a:pt x="2226" y="7653"/>
                </a:cubicBezTo>
                <a:cubicBezTo>
                  <a:pt x="2064" y="7828"/>
                  <a:pt x="2123" y="8053"/>
                  <a:pt x="2179" y="8271"/>
                </a:cubicBezTo>
                <a:cubicBezTo>
                  <a:pt x="2237" y="8493"/>
                  <a:pt x="2303" y="8745"/>
                  <a:pt x="2195" y="9033"/>
                </a:cubicBezTo>
                <a:cubicBezTo>
                  <a:pt x="2171" y="9097"/>
                  <a:pt x="2140" y="9157"/>
                  <a:pt x="2103" y="9213"/>
                </a:cubicBezTo>
                <a:cubicBezTo>
                  <a:pt x="1149" y="8403"/>
                  <a:pt x="536" y="7291"/>
                  <a:pt x="365" y="6072"/>
                </a:cubicBezTo>
                <a:cubicBezTo>
                  <a:pt x="753" y="5548"/>
                  <a:pt x="1205" y="5157"/>
                  <a:pt x="1711" y="4908"/>
                </a:cubicBezTo>
                <a:cubicBezTo>
                  <a:pt x="2065" y="4734"/>
                  <a:pt x="2383" y="4657"/>
                  <a:pt x="2662" y="4590"/>
                </a:cubicBezTo>
                <a:cubicBezTo>
                  <a:pt x="3101" y="4484"/>
                  <a:pt x="3479" y="4393"/>
                  <a:pt x="3752" y="3985"/>
                </a:cubicBezTo>
                <a:cubicBezTo>
                  <a:pt x="3961" y="3673"/>
                  <a:pt x="3952" y="3403"/>
                  <a:pt x="3942" y="3117"/>
                </a:cubicBezTo>
                <a:cubicBezTo>
                  <a:pt x="3933" y="2836"/>
                  <a:pt x="3921" y="2519"/>
                  <a:pt x="4105" y="2048"/>
                </a:cubicBezTo>
                <a:cubicBezTo>
                  <a:pt x="4229" y="1733"/>
                  <a:pt x="4363" y="1543"/>
                  <a:pt x="4482" y="1375"/>
                </a:cubicBezTo>
                <a:cubicBezTo>
                  <a:pt x="4634" y="1162"/>
                  <a:pt x="4765" y="977"/>
                  <a:pt x="4791" y="652"/>
                </a:cubicBezTo>
                <a:cubicBezTo>
                  <a:pt x="4801" y="551"/>
                  <a:pt x="4797" y="449"/>
                  <a:pt x="4783" y="347"/>
                </a:cubicBezTo>
                <a:cubicBezTo>
                  <a:pt x="4973" y="325"/>
                  <a:pt x="5166" y="315"/>
                  <a:pt x="5360" y="315"/>
                </a:cubicBezTo>
                <a:close/>
                <a:moveTo>
                  <a:pt x="6183" y="7811"/>
                </a:moveTo>
                <a:cubicBezTo>
                  <a:pt x="6278" y="7811"/>
                  <a:pt x="6374" y="7831"/>
                  <a:pt x="6477" y="7879"/>
                </a:cubicBezTo>
                <a:cubicBezTo>
                  <a:pt x="6886" y="8067"/>
                  <a:pt x="7159" y="8552"/>
                  <a:pt x="7070" y="8792"/>
                </a:cubicBezTo>
                <a:cubicBezTo>
                  <a:pt x="7029" y="8905"/>
                  <a:pt x="6856" y="8941"/>
                  <a:pt x="6577" y="8987"/>
                </a:cubicBezTo>
                <a:cubicBezTo>
                  <a:pt x="6249" y="9043"/>
                  <a:pt x="5840" y="9111"/>
                  <a:pt x="5574" y="9449"/>
                </a:cubicBezTo>
                <a:cubicBezTo>
                  <a:pt x="5344" y="9742"/>
                  <a:pt x="5339" y="10086"/>
                  <a:pt x="5383" y="10404"/>
                </a:cubicBezTo>
                <a:cubicBezTo>
                  <a:pt x="5375" y="10405"/>
                  <a:pt x="5367" y="10405"/>
                  <a:pt x="5359" y="10405"/>
                </a:cubicBezTo>
                <a:cubicBezTo>
                  <a:pt x="4260" y="10405"/>
                  <a:pt x="3215" y="10055"/>
                  <a:pt x="2349" y="9409"/>
                </a:cubicBezTo>
                <a:cubicBezTo>
                  <a:pt x="2406" y="9327"/>
                  <a:pt x="2453" y="9238"/>
                  <a:pt x="2489" y="9143"/>
                </a:cubicBezTo>
                <a:cubicBezTo>
                  <a:pt x="2632" y="8762"/>
                  <a:pt x="2546" y="8432"/>
                  <a:pt x="2484" y="8191"/>
                </a:cubicBezTo>
                <a:cubicBezTo>
                  <a:pt x="2438" y="8021"/>
                  <a:pt x="2414" y="7913"/>
                  <a:pt x="2457" y="7866"/>
                </a:cubicBezTo>
                <a:cubicBezTo>
                  <a:pt x="2472" y="7850"/>
                  <a:pt x="2497" y="7843"/>
                  <a:pt x="2530" y="7843"/>
                </a:cubicBezTo>
                <a:cubicBezTo>
                  <a:pt x="2624" y="7843"/>
                  <a:pt x="2783" y="7901"/>
                  <a:pt x="2960" y="7966"/>
                </a:cubicBezTo>
                <a:cubicBezTo>
                  <a:pt x="3280" y="8083"/>
                  <a:pt x="3719" y="8244"/>
                  <a:pt x="4270" y="8255"/>
                </a:cubicBezTo>
                <a:cubicBezTo>
                  <a:pt x="4289" y="8255"/>
                  <a:pt x="4309" y="8256"/>
                  <a:pt x="4328" y="8256"/>
                </a:cubicBezTo>
                <a:cubicBezTo>
                  <a:pt x="4882" y="8256"/>
                  <a:pt x="5277" y="8100"/>
                  <a:pt x="5597" y="7972"/>
                </a:cubicBezTo>
                <a:cubicBezTo>
                  <a:pt x="5825" y="7882"/>
                  <a:pt x="6004" y="7811"/>
                  <a:pt x="6183" y="7811"/>
                </a:cubicBezTo>
                <a:close/>
                <a:moveTo>
                  <a:pt x="5360" y="0"/>
                </a:moveTo>
                <a:cubicBezTo>
                  <a:pt x="3703" y="0"/>
                  <a:pt x="2143" y="765"/>
                  <a:pt x="1127" y="2073"/>
                </a:cubicBezTo>
                <a:cubicBezTo>
                  <a:pt x="1074" y="2142"/>
                  <a:pt x="1086" y="2241"/>
                  <a:pt x="1154" y="2293"/>
                </a:cubicBezTo>
                <a:cubicBezTo>
                  <a:pt x="1183" y="2316"/>
                  <a:pt x="1217" y="2327"/>
                  <a:pt x="1251" y="2327"/>
                </a:cubicBezTo>
                <a:cubicBezTo>
                  <a:pt x="1297" y="2327"/>
                  <a:pt x="1344" y="2306"/>
                  <a:pt x="1375" y="2266"/>
                </a:cubicBezTo>
                <a:cubicBezTo>
                  <a:pt x="2137" y="1286"/>
                  <a:pt x="3252" y="607"/>
                  <a:pt x="4472" y="392"/>
                </a:cubicBezTo>
                <a:cubicBezTo>
                  <a:pt x="4483" y="471"/>
                  <a:pt x="4485" y="549"/>
                  <a:pt x="4479" y="625"/>
                </a:cubicBezTo>
                <a:cubicBezTo>
                  <a:pt x="4458" y="866"/>
                  <a:pt x="4366" y="996"/>
                  <a:pt x="4226" y="1193"/>
                </a:cubicBezTo>
                <a:cubicBezTo>
                  <a:pt x="4103" y="1367"/>
                  <a:pt x="3950" y="1583"/>
                  <a:pt x="3813" y="1933"/>
                </a:cubicBezTo>
                <a:cubicBezTo>
                  <a:pt x="3606" y="2465"/>
                  <a:pt x="3618" y="2832"/>
                  <a:pt x="3628" y="3127"/>
                </a:cubicBezTo>
                <a:cubicBezTo>
                  <a:pt x="3637" y="3392"/>
                  <a:pt x="3644" y="3582"/>
                  <a:pt x="3491" y="3810"/>
                </a:cubicBezTo>
                <a:cubicBezTo>
                  <a:pt x="3286" y="4117"/>
                  <a:pt x="2994" y="4187"/>
                  <a:pt x="2589" y="4284"/>
                </a:cubicBezTo>
                <a:cubicBezTo>
                  <a:pt x="2293" y="4355"/>
                  <a:pt x="1958" y="4437"/>
                  <a:pt x="1572" y="4626"/>
                </a:cubicBezTo>
                <a:cubicBezTo>
                  <a:pt x="1111" y="4853"/>
                  <a:pt x="691" y="5186"/>
                  <a:pt x="322" y="5620"/>
                </a:cubicBezTo>
                <a:cubicBezTo>
                  <a:pt x="269" y="4598"/>
                  <a:pt x="524" y="3592"/>
                  <a:pt x="1057" y="2724"/>
                </a:cubicBezTo>
                <a:cubicBezTo>
                  <a:pt x="1102" y="2650"/>
                  <a:pt x="1080" y="2554"/>
                  <a:pt x="1006" y="2508"/>
                </a:cubicBezTo>
                <a:cubicBezTo>
                  <a:pt x="980" y="2493"/>
                  <a:pt x="951" y="2485"/>
                  <a:pt x="923" y="2485"/>
                </a:cubicBezTo>
                <a:cubicBezTo>
                  <a:pt x="871" y="2485"/>
                  <a:pt x="819" y="2511"/>
                  <a:pt x="790" y="2560"/>
                </a:cubicBezTo>
                <a:cubicBezTo>
                  <a:pt x="273" y="3401"/>
                  <a:pt x="1" y="4369"/>
                  <a:pt x="1" y="5360"/>
                </a:cubicBezTo>
                <a:cubicBezTo>
                  <a:pt x="1" y="8275"/>
                  <a:pt x="2403" y="10719"/>
                  <a:pt x="5360" y="10719"/>
                </a:cubicBezTo>
                <a:cubicBezTo>
                  <a:pt x="8261" y="10719"/>
                  <a:pt x="10720" y="8287"/>
                  <a:pt x="10720" y="5360"/>
                </a:cubicBezTo>
                <a:cubicBezTo>
                  <a:pt x="10719" y="2389"/>
                  <a:pt x="8313" y="0"/>
                  <a:pt x="536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42"/>
          <p:cNvCxnSpPr>
            <a:stCxn id="424" idx="2"/>
            <a:endCxn id="414" idx="1"/>
          </p:cNvCxnSpPr>
          <p:nvPr/>
        </p:nvCxnSpPr>
        <p:spPr>
          <a:xfrm flipH="1" rot="-5400000">
            <a:off x="2656253" y="3233337"/>
            <a:ext cx="420000" cy="624600"/>
          </a:xfrm>
          <a:prstGeom prst="bentConnector2">
            <a:avLst/>
          </a:prstGeom>
          <a:noFill/>
          <a:ln cap="flat" cmpd="sng" w="19050">
            <a:solidFill>
              <a:srgbClr val="9FC5E8"/>
            </a:solidFill>
            <a:prstDash val="solid"/>
            <a:round/>
            <a:headEnd len="med" w="med" type="none"/>
            <a:tailEnd len="med" w="med" type="none"/>
          </a:ln>
        </p:spPr>
      </p:cxnSp>
      <p:cxnSp>
        <p:nvCxnSpPr>
          <p:cNvPr id="431" name="Google Shape;431;p42"/>
          <p:cNvCxnSpPr>
            <a:stCxn id="427" idx="2"/>
            <a:endCxn id="422" idx="1"/>
          </p:cNvCxnSpPr>
          <p:nvPr/>
        </p:nvCxnSpPr>
        <p:spPr>
          <a:xfrm flipH="1" rot="-5400000">
            <a:off x="925350" y="2044909"/>
            <a:ext cx="521400" cy="383400"/>
          </a:xfrm>
          <a:prstGeom prst="bentConnector2">
            <a:avLst/>
          </a:prstGeom>
          <a:noFill/>
          <a:ln cap="flat" cmpd="sng" w="19050">
            <a:solidFill>
              <a:srgbClr val="9FC5E8"/>
            </a:solidFill>
            <a:prstDash val="solid"/>
            <a:round/>
            <a:headEnd len="med" w="med" type="none"/>
            <a:tailEnd len="med" w="med" type="none"/>
          </a:ln>
        </p:spPr>
      </p:cxnSp>
      <p:cxnSp>
        <p:nvCxnSpPr>
          <p:cNvPr id="432" name="Google Shape;432;p42"/>
          <p:cNvCxnSpPr/>
          <p:nvPr/>
        </p:nvCxnSpPr>
        <p:spPr>
          <a:xfrm flipH="1" rot="10800000">
            <a:off x="1846266" y="2494640"/>
            <a:ext cx="311700" cy="5100"/>
          </a:xfrm>
          <a:prstGeom prst="straightConnector1">
            <a:avLst/>
          </a:prstGeom>
          <a:noFill/>
          <a:ln cap="flat" cmpd="sng" w="19050">
            <a:solidFill>
              <a:srgbClr val="9FC5E8"/>
            </a:solidFill>
            <a:prstDash val="solid"/>
            <a:round/>
            <a:headEnd len="med" w="med" type="none"/>
            <a:tailEnd len="med" w="med" type="oval"/>
          </a:ln>
        </p:spPr>
      </p:cxnSp>
      <p:sp>
        <p:nvSpPr>
          <p:cNvPr id="433" name="Google Shape;433;p42"/>
          <p:cNvSpPr txBox="1"/>
          <p:nvPr/>
        </p:nvSpPr>
        <p:spPr>
          <a:xfrm flipH="1">
            <a:off x="1346951" y="1383200"/>
            <a:ext cx="3046800" cy="4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6FA8DC"/>
                </a:solidFill>
                <a:latin typeface="Lexend ExtraBold"/>
                <a:ea typeface="Lexend ExtraBold"/>
                <a:cs typeface="Lexend ExtraBold"/>
                <a:sym typeface="Lexend ExtraBold"/>
              </a:rPr>
              <a:t>Week 1-2:</a:t>
            </a:r>
            <a:r>
              <a:rPr lang="en" sz="1300">
                <a:solidFill>
                  <a:srgbClr val="E49576"/>
                </a:solidFill>
                <a:latin typeface="Lexend ExtraBold"/>
                <a:ea typeface="Lexend ExtraBold"/>
                <a:cs typeface="Lexend ExtraBold"/>
                <a:sym typeface="Lexend ExtraBold"/>
              </a:rPr>
              <a:t> DATA SETS EDA</a:t>
            </a:r>
            <a:endParaRPr sz="1300">
              <a:solidFill>
                <a:srgbClr val="E49576"/>
              </a:solidFill>
              <a:latin typeface="Lexend ExtraBold"/>
              <a:ea typeface="Lexend ExtraBold"/>
              <a:cs typeface="Lexend ExtraBold"/>
              <a:sym typeface="Lexend ExtraBold"/>
            </a:endParaRPr>
          </a:p>
        </p:txBody>
      </p:sp>
      <p:sp>
        <p:nvSpPr>
          <p:cNvPr id="434" name="Google Shape;434;p42"/>
          <p:cNvSpPr txBox="1"/>
          <p:nvPr/>
        </p:nvSpPr>
        <p:spPr>
          <a:xfrm flipH="1">
            <a:off x="1672064" y="1660451"/>
            <a:ext cx="6668100" cy="2283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100">
                <a:solidFill>
                  <a:srgbClr val="B7B7B7"/>
                </a:solidFill>
                <a:latin typeface="Karla"/>
                <a:ea typeface="Karla"/>
                <a:cs typeface="Karla"/>
                <a:sym typeface="Karla"/>
              </a:rPr>
              <a:t>High correlation features, PCA, KNN feature selection, and Normalization</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p:txBody>
      </p:sp>
      <p:sp>
        <p:nvSpPr>
          <p:cNvPr id="435" name="Google Shape;435;p42"/>
          <p:cNvSpPr txBox="1"/>
          <p:nvPr/>
        </p:nvSpPr>
        <p:spPr>
          <a:xfrm flipH="1">
            <a:off x="1982275" y="2050073"/>
            <a:ext cx="6112800" cy="4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6FA8DC"/>
                </a:solidFill>
                <a:latin typeface="Lexend ExtraBold"/>
                <a:ea typeface="Lexend ExtraBold"/>
                <a:cs typeface="Lexend ExtraBold"/>
                <a:sym typeface="Lexend ExtraBold"/>
              </a:rPr>
              <a:t>Week 3-4:</a:t>
            </a:r>
            <a:r>
              <a:rPr lang="en" sz="1300">
                <a:solidFill>
                  <a:srgbClr val="E49576"/>
                </a:solidFill>
                <a:latin typeface="Lexend ExtraBold"/>
                <a:ea typeface="Lexend ExtraBold"/>
                <a:cs typeface="Lexend ExtraBold"/>
                <a:sym typeface="Lexend ExtraBold"/>
              </a:rPr>
              <a:t> STATISTICAL AND MACHINE LEARNING MODELING</a:t>
            </a:r>
            <a:endParaRPr sz="1300">
              <a:solidFill>
                <a:srgbClr val="E49576"/>
              </a:solidFill>
              <a:latin typeface="Lexend ExtraBold"/>
              <a:ea typeface="Lexend ExtraBold"/>
              <a:cs typeface="Lexend ExtraBold"/>
              <a:sym typeface="Lexend ExtraBold"/>
            </a:endParaRPr>
          </a:p>
        </p:txBody>
      </p:sp>
      <p:sp>
        <p:nvSpPr>
          <p:cNvPr id="436" name="Google Shape;436;p42"/>
          <p:cNvSpPr txBox="1"/>
          <p:nvPr/>
        </p:nvSpPr>
        <p:spPr>
          <a:xfrm flipH="1">
            <a:off x="2234191" y="2347535"/>
            <a:ext cx="5940000" cy="4644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100">
                <a:solidFill>
                  <a:srgbClr val="B7B7B7"/>
                </a:solidFill>
              </a:rPr>
              <a:t>Statistic Model fit, and Machine learning Model fit</a:t>
            </a:r>
            <a:endParaRPr sz="1100">
              <a:solidFill>
                <a:srgbClr val="B7B7B7"/>
              </a:solidFill>
            </a:endParaRPr>
          </a:p>
          <a:p>
            <a:pPr indent="0" lvl="0" marL="914400" rtl="0" algn="l">
              <a:lnSpc>
                <a:spcPct val="115000"/>
              </a:lnSpc>
              <a:spcBef>
                <a:spcPts val="0"/>
              </a:spcBef>
              <a:spcAft>
                <a:spcPts val="0"/>
              </a:spcAft>
              <a:buNone/>
            </a:pPr>
            <a:r>
              <a:rPr lang="en" sz="1100">
                <a:solidFill>
                  <a:srgbClr val="B7B7B7"/>
                </a:solidFill>
              </a:rPr>
              <a:t>(SARIMAX, DENSE, LSTM, Decision Tree, and Linear regression)</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p:txBody>
      </p:sp>
      <p:sp>
        <p:nvSpPr>
          <p:cNvPr id="437" name="Google Shape;437;p42"/>
          <p:cNvSpPr txBox="1"/>
          <p:nvPr/>
        </p:nvSpPr>
        <p:spPr>
          <a:xfrm flipH="1">
            <a:off x="2986020" y="2904020"/>
            <a:ext cx="5299800" cy="4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6FA8DC"/>
                </a:solidFill>
                <a:latin typeface="Lexend ExtraBold"/>
                <a:ea typeface="Lexend ExtraBold"/>
                <a:cs typeface="Lexend ExtraBold"/>
                <a:sym typeface="Lexend ExtraBold"/>
              </a:rPr>
              <a:t>Week 5-6:</a:t>
            </a:r>
            <a:r>
              <a:rPr lang="en" sz="1300">
                <a:solidFill>
                  <a:srgbClr val="E49576"/>
                </a:solidFill>
                <a:latin typeface="Lexend ExtraBold"/>
                <a:ea typeface="Lexend ExtraBold"/>
                <a:cs typeface="Lexend ExtraBold"/>
                <a:sym typeface="Lexend ExtraBold"/>
              </a:rPr>
              <a:t> MODEL VALIDATION AND VISUALIZATION</a:t>
            </a:r>
            <a:endParaRPr sz="1300">
              <a:solidFill>
                <a:srgbClr val="E49576"/>
              </a:solidFill>
              <a:latin typeface="Lexend ExtraBold"/>
              <a:ea typeface="Lexend ExtraBold"/>
              <a:cs typeface="Lexend ExtraBold"/>
              <a:sym typeface="Lexend ExtraBold"/>
            </a:endParaRPr>
          </a:p>
        </p:txBody>
      </p:sp>
      <p:sp>
        <p:nvSpPr>
          <p:cNvPr id="438" name="Google Shape;438;p42"/>
          <p:cNvSpPr txBox="1"/>
          <p:nvPr/>
        </p:nvSpPr>
        <p:spPr>
          <a:xfrm flipH="1">
            <a:off x="3073173" y="3136271"/>
            <a:ext cx="5299800" cy="2283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100">
                <a:solidFill>
                  <a:schemeClr val="lt1"/>
                </a:solidFill>
                <a:latin typeface="Karla"/>
                <a:ea typeface="Karla"/>
                <a:cs typeface="Karla"/>
                <a:sym typeface="Karla"/>
              </a:rPr>
              <a:t>Using different Validation Methods and </a:t>
            </a:r>
            <a:r>
              <a:rPr lang="en" sz="1100">
                <a:solidFill>
                  <a:schemeClr val="lt1"/>
                </a:solidFill>
                <a:latin typeface="Karla"/>
                <a:ea typeface="Karla"/>
                <a:cs typeface="Karla"/>
                <a:sym typeface="Karla"/>
              </a:rPr>
              <a:t>Visualizations</a:t>
            </a:r>
            <a:endParaRPr sz="1100">
              <a:solidFill>
                <a:schemeClr val="lt1"/>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a:p>
            <a:pPr indent="0" lvl="0" marL="0" rtl="0" algn="ctr">
              <a:spcBef>
                <a:spcPts val="0"/>
              </a:spcBef>
              <a:spcAft>
                <a:spcPts val="0"/>
              </a:spcAft>
              <a:buNone/>
            </a:pPr>
            <a:r>
              <a:t/>
            </a:r>
            <a:endParaRPr sz="1100">
              <a:solidFill>
                <a:srgbClr val="FFFFFF"/>
              </a:solidFill>
              <a:latin typeface="Karla"/>
              <a:ea typeface="Karla"/>
              <a:cs typeface="Karla"/>
              <a:sym typeface="Karla"/>
            </a:endParaRPr>
          </a:p>
          <a:p>
            <a:pPr indent="0" lvl="0" marL="0" rtl="0" algn="ctr">
              <a:spcBef>
                <a:spcPts val="0"/>
              </a:spcBef>
              <a:spcAft>
                <a:spcPts val="0"/>
              </a:spcAft>
              <a:buNone/>
            </a:pPr>
            <a:r>
              <a:rPr lang="en" sz="1100">
                <a:solidFill>
                  <a:srgbClr val="FFFFFF"/>
                </a:solidFill>
                <a:latin typeface="Karla"/>
                <a:ea typeface="Karla"/>
                <a:cs typeface="Karla"/>
                <a:sym typeface="Karla"/>
              </a:rPr>
              <a:t>		</a:t>
            </a:r>
            <a:endParaRPr sz="1100">
              <a:solidFill>
                <a:srgbClr val="FFFFFF"/>
              </a:solidFill>
              <a:latin typeface="Karla"/>
              <a:ea typeface="Karla"/>
              <a:cs typeface="Karla"/>
              <a:sym typeface="Karla"/>
            </a:endParaRPr>
          </a:p>
        </p:txBody>
      </p:sp>
      <p:sp>
        <p:nvSpPr>
          <p:cNvPr id="439" name="Google Shape;439;p42"/>
          <p:cNvSpPr txBox="1"/>
          <p:nvPr/>
        </p:nvSpPr>
        <p:spPr>
          <a:xfrm flipH="1">
            <a:off x="3514050" y="3542539"/>
            <a:ext cx="5299800" cy="4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6FA8DC"/>
                </a:solidFill>
                <a:latin typeface="Lexend ExtraBold"/>
                <a:ea typeface="Lexend ExtraBold"/>
                <a:cs typeface="Lexend ExtraBold"/>
                <a:sym typeface="Lexend ExtraBold"/>
              </a:rPr>
              <a:t>Week 7-8:</a:t>
            </a:r>
            <a:r>
              <a:rPr lang="en" sz="1300">
                <a:solidFill>
                  <a:srgbClr val="E49576"/>
                </a:solidFill>
                <a:latin typeface="Lexend ExtraBold"/>
                <a:ea typeface="Lexend ExtraBold"/>
                <a:cs typeface="Lexend ExtraBold"/>
                <a:sym typeface="Lexend ExtraBold"/>
              </a:rPr>
              <a:t> MODEL ANALYSIS AND FINALIZATION</a:t>
            </a:r>
            <a:endParaRPr sz="1300">
              <a:solidFill>
                <a:srgbClr val="E49576"/>
              </a:solidFill>
              <a:latin typeface="Lexend ExtraBold"/>
              <a:ea typeface="Lexend ExtraBold"/>
              <a:cs typeface="Lexend ExtraBold"/>
              <a:sym typeface="Lexend ExtraBold"/>
            </a:endParaRPr>
          </a:p>
        </p:txBody>
      </p:sp>
      <p:sp>
        <p:nvSpPr>
          <p:cNvPr id="440" name="Google Shape;440;p42"/>
          <p:cNvSpPr txBox="1"/>
          <p:nvPr/>
        </p:nvSpPr>
        <p:spPr>
          <a:xfrm flipH="1">
            <a:off x="3959462" y="3809976"/>
            <a:ext cx="4497600" cy="2283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100">
                <a:solidFill>
                  <a:schemeClr val="lt1"/>
                </a:solidFill>
                <a:latin typeface="Karla"/>
                <a:ea typeface="Karla"/>
                <a:cs typeface="Karla"/>
                <a:sym typeface="Karla"/>
              </a:rPr>
              <a:t>Finishing the model and </a:t>
            </a:r>
            <a:r>
              <a:rPr lang="en" sz="1100">
                <a:solidFill>
                  <a:schemeClr val="lt1"/>
                </a:solidFill>
                <a:latin typeface="Karla"/>
                <a:ea typeface="Karla"/>
                <a:cs typeface="Karla"/>
                <a:sym typeface="Karla"/>
              </a:rPr>
              <a:t>visualizations</a:t>
            </a:r>
            <a:endParaRPr sz="1200">
              <a:solidFill>
                <a:schemeClr val="lt1"/>
              </a:solidFill>
              <a:latin typeface="Karla"/>
              <a:ea typeface="Karla"/>
              <a:cs typeface="Karla"/>
              <a:sym typeface="Karla"/>
            </a:endParaRPr>
          </a:p>
          <a:p>
            <a:pPr indent="0" lvl="0" marL="0" rtl="0" algn="ctr">
              <a:spcBef>
                <a:spcPts val="0"/>
              </a:spcBef>
              <a:spcAft>
                <a:spcPts val="0"/>
              </a:spcAft>
              <a:buNone/>
            </a:pPr>
            <a:r>
              <a:t/>
            </a:r>
            <a:endParaRPr sz="1200">
              <a:solidFill>
                <a:srgbClr val="FFFFFF"/>
              </a:solidFill>
              <a:latin typeface="Karla"/>
              <a:ea typeface="Karla"/>
              <a:cs typeface="Karla"/>
              <a:sym typeface="Karla"/>
            </a:endParaRPr>
          </a:p>
          <a:p>
            <a:pPr indent="0" lvl="0" marL="0" rtl="0" algn="ctr">
              <a:spcBef>
                <a:spcPts val="0"/>
              </a:spcBef>
              <a:spcAft>
                <a:spcPts val="0"/>
              </a:spcAft>
              <a:buNone/>
            </a:pPr>
            <a:r>
              <a:t/>
            </a:r>
            <a:endParaRPr sz="1200">
              <a:solidFill>
                <a:srgbClr val="FFFFFF"/>
              </a:solidFill>
              <a:latin typeface="Karla"/>
              <a:ea typeface="Karla"/>
              <a:cs typeface="Karla"/>
              <a:sym typeface="Karla"/>
            </a:endParaRPr>
          </a:p>
          <a:p>
            <a:pPr indent="0" lvl="0" marL="0" rtl="0" algn="ctr">
              <a:spcBef>
                <a:spcPts val="0"/>
              </a:spcBef>
              <a:spcAft>
                <a:spcPts val="0"/>
              </a:spcAft>
              <a:buNone/>
            </a:pPr>
            <a:r>
              <a:rPr lang="en" sz="1200">
                <a:solidFill>
                  <a:srgbClr val="FFFFFF"/>
                </a:solidFill>
                <a:latin typeface="Karla"/>
                <a:ea typeface="Karla"/>
                <a:cs typeface="Karla"/>
                <a:sym typeface="Karla"/>
              </a:rPr>
              <a:t>		</a:t>
            </a:r>
            <a:endParaRPr sz="1200">
              <a:solidFill>
                <a:srgbClr val="FFFFFF"/>
              </a:solidFill>
              <a:latin typeface="Karla"/>
              <a:ea typeface="Karla"/>
              <a:cs typeface="Karla"/>
              <a:sym typeface="Karla"/>
            </a:endParaRPr>
          </a:p>
        </p:txBody>
      </p:sp>
      <p:sp>
        <p:nvSpPr>
          <p:cNvPr id="441" name="Google Shape;441;p42"/>
          <p:cNvSpPr/>
          <p:nvPr/>
        </p:nvSpPr>
        <p:spPr>
          <a:xfrm>
            <a:off x="1484685" y="2373043"/>
            <a:ext cx="254776" cy="248386"/>
          </a:xfrm>
          <a:custGeom>
            <a:rect b="b" l="l" r="r" t="t"/>
            <a:pathLst>
              <a:path extrusionOk="0" h="10719" w="10896">
                <a:moveTo>
                  <a:pt x="7536" y="1050"/>
                </a:moveTo>
                <a:cubicBezTo>
                  <a:pt x="7746" y="1050"/>
                  <a:pt x="7917" y="1221"/>
                  <a:pt x="7917" y="1432"/>
                </a:cubicBezTo>
                <a:cubicBezTo>
                  <a:pt x="7917" y="1641"/>
                  <a:pt x="7746" y="1812"/>
                  <a:pt x="7536" y="1812"/>
                </a:cubicBezTo>
                <a:cubicBezTo>
                  <a:pt x="7326" y="1812"/>
                  <a:pt x="7155" y="1641"/>
                  <a:pt x="7155" y="1432"/>
                </a:cubicBezTo>
                <a:cubicBezTo>
                  <a:pt x="7155" y="1221"/>
                  <a:pt x="7326" y="1050"/>
                  <a:pt x="7536" y="1050"/>
                </a:cubicBezTo>
                <a:close/>
                <a:moveTo>
                  <a:pt x="4737" y="2687"/>
                </a:moveTo>
                <a:cubicBezTo>
                  <a:pt x="4876" y="2787"/>
                  <a:pt x="5017" y="2892"/>
                  <a:pt x="5157" y="3002"/>
                </a:cubicBezTo>
                <a:cubicBezTo>
                  <a:pt x="4938" y="3029"/>
                  <a:pt x="4728" y="3085"/>
                  <a:pt x="4532" y="3169"/>
                </a:cubicBezTo>
                <a:cubicBezTo>
                  <a:pt x="4598" y="3003"/>
                  <a:pt x="4667" y="2843"/>
                  <a:pt x="4737" y="2687"/>
                </a:cubicBezTo>
                <a:close/>
                <a:moveTo>
                  <a:pt x="6696" y="314"/>
                </a:moveTo>
                <a:cubicBezTo>
                  <a:pt x="6733" y="314"/>
                  <a:pt x="6769" y="319"/>
                  <a:pt x="6804" y="328"/>
                </a:cubicBezTo>
                <a:cubicBezTo>
                  <a:pt x="7009" y="383"/>
                  <a:pt x="7146" y="596"/>
                  <a:pt x="7233" y="806"/>
                </a:cubicBezTo>
                <a:cubicBezTo>
                  <a:pt x="7002" y="918"/>
                  <a:pt x="6841" y="1157"/>
                  <a:pt x="6841" y="1432"/>
                </a:cubicBezTo>
                <a:cubicBezTo>
                  <a:pt x="6841" y="1789"/>
                  <a:pt x="7112" y="2084"/>
                  <a:pt x="7459" y="2122"/>
                </a:cubicBezTo>
                <a:cubicBezTo>
                  <a:pt x="7469" y="2419"/>
                  <a:pt x="7460" y="2740"/>
                  <a:pt x="7435" y="3080"/>
                </a:cubicBezTo>
                <a:cubicBezTo>
                  <a:pt x="7121" y="3110"/>
                  <a:pt x="6794" y="3154"/>
                  <a:pt x="6461" y="3212"/>
                </a:cubicBezTo>
                <a:cubicBezTo>
                  <a:pt x="6210" y="3093"/>
                  <a:pt x="5935" y="3016"/>
                  <a:pt x="5646" y="2993"/>
                </a:cubicBezTo>
                <a:cubicBezTo>
                  <a:pt x="5387" y="2779"/>
                  <a:pt x="5128" y="2579"/>
                  <a:pt x="4873" y="2398"/>
                </a:cubicBezTo>
                <a:cubicBezTo>
                  <a:pt x="5129" y="1872"/>
                  <a:pt x="5401" y="1417"/>
                  <a:pt x="5672" y="1068"/>
                </a:cubicBezTo>
                <a:cubicBezTo>
                  <a:pt x="6053" y="576"/>
                  <a:pt x="6412" y="314"/>
                  <a:pt x="6696" y="314"/>
                </a:cubicBezTo>
                <a:close/>
                <a:moveTo>
                  <a:pt x="1649" y="2694"/>
                </a:moveTo>
                <a:cubicBezTo>
                  <a:pt x="1859" y="2694"/>
                  <a:pt x="2029" y="2864"/>
                  <a:pt x="2029" y="3074"/>
                </a:cubicBezTo>
                <a:cubicBezTo>
                  <a:pt x="2029" y="3285"/>
                  <a:pt x="1859" y="3456"/>
                  <a:pt x="1649" y="3456"/>
                </a:cubicBezTo>
                <a:cubicBezTo>
                  <a:pt x="1439" y="3456"/>
                  <a:pt x="1268" y="3285"/>
                  <a:pt x="1268" y="3074"/>
                </a:cubicBezTo>
                <a:cubicBezTo>
                  <a:pt x="1268" y="2864"/>
                  <a:pt x="1439" y="2694"/>
                  <a:pt x="1649" y="2694"/>
                </a:cubicBezTo>
                <a:close/>
                <a:moveTo>
                  <a:pt x="7407" y="3398"/>
                </a:moveTo>
                <a:lnTo>
                  <a:pt x="7407" y="3398"/>
                </a:lnTo>
                <a:cubicBezTo>
                  <a:pt x="7388" y="3571"/>
                  <a:pt x="7367" y="3748"/>
                  <a:pt x="7340" y="3928"/>
                </a:cubicBezTo>
                <a:cubicBezTo>
                  <a:pt x="7207" y="3753"/>
                  <a:pt x="7051" y="3596"/>
                  <a:pt x="6876" y="3464"/>
                </a:cubicBezTo>
                <a:cubicBezTo>
                  <a:pt x="7056" y="3438"/>
                  <a:pt x="7233" y="3415"/>
                  <a:pt x="7407" y="3398"/>
                </a:cubicBezTo>
                <a:close/>
                <a:moveTo>
                  <a:pt x="3259" y="4441"/>
                </a:moveTo>
                <a:cubicBezTo>
                  <a:pt x="3177" y="4637"/>
                  <a:pt x="3120" y="4847"/>
                  <a:pt x="3093" y="5066"/>
                </a:cubicBezTo>
                <a:cubicBezTo>
                  <a:pt x="2983" y="4925"/>
                  <a:pt x="2878" y="4785"/>
                  <a:pt x="2778" y="4646"/>
                </a:cubicBezTo>
                <a:cubicBezTo>
                  <a:pt x="2933" y="4577"/>
                  <a:pt x="3095" y="4508"/>
                  <a:pt x="3259" y="4441"/>
                </a:cubicBezTo>
                <a:close/>
                <a:moveTo>
                  <a:pt x="7802" y="5647"/>
                </a:moveTo>
                <a:cubicBezTo>
                  <a:pt x="7912" y="5788"/>
                  <a:pt x="8017" y="5928"/>
                  <a:pt x="8118" y="6067"/>
                </a:cubicBezTo>
                <a:cubicBezTo>
                  <a:pt x="7961" y="6137"/>
                  <a:pt x="7801" y="6206"/>
                  <a:pt x="7636" y="6272"/>
                </a:cubicBezTo>
                <a:cubicBezTo>
                  <a:pt x="7719" y="6076"/>
                  <a:pt x="7775" y="5866"/>
                  <a:pt x="7802" y="5647"/>
                </a:cubicBezTo>
                <a:close/>
                <a:moveTo>
                  <a:pt x="5864" y="4009"/>
                </a:moveTo>
                <a:cubicBezTo>
                  <a:pt x="5873" y="4011"/>
                  <a:pt x="5876" y="4015"/>
                  <a:pt x="5876" y="4017"/>
                </a:cubicBezTo>
                <a:cubicBezTo>
                  <a:pt x="5765" y="4303"/>
                  <a:pt x="5641" y="4588"/>
                  <a:pt x="5522" y="4870"/>
                </a:cubicBezTo>
                <a:cubicBezTo>
                  <a:pt x="5484" y="4958"/>
                  <a:pt x="5516" y="5051"/>
                  <a:pt x="5600" y="5099"/>
                </a:cubicBezTo>
                <a:cubicBezTo>
                  <a:pt x="5825" y="5230"/>
                  <a:pt x="6050" y="5360"/>
                  <a:pt x="6277" y="5490"/>
                </a:cubicBezTo>
                <a:cubicBezTo>
                  <a:pt x="6299" y="5503"/>
                  <a:pt x="6300" y="5506"/>
                  <a:pt x="6283" y="5523"/>
                </a:cubicBezTo>
                <a:cubicBezTo>
                  <a:pt x="5957" y="5831"/>
                  <a:pt x="5058" y="6693"/>
                  <a:pt x="5028" y="6704"/>
                </a:cubicBezTo>
                <a:cubicBezTo>
                  <a:pt x="5025" y="6703"/>
                  <a:pt x="5018" y="6700"/>
                  <a:pt x="5020" y="6695"/>
                </a:cubicBezTo>
                <a:cubicBezTo>
                  <a:pt x="5128" y="6413"/>
                  <a:pt x="5264" y="6104"/>
                  <a:pt x="5374" y="5843"/>
                </a:cubicBezTo>
                <a:cubicBezTo>
                  <a:pt x="5405" y="5770"/>
                  <a:pt x="5392" y="5670"/>
                  <a:pt x="5295" y="5613"/>
                </a:cubicBezTo>
                <a:cubicBezTo>
                  <a:pt x="5068" y="5484"/>
                  <a:pt x="4839" y="5355"/>
                  <a:pt x="4614" y="5219"/>
                </a:cubicBezTo>
                <a:cubicBezTo>
                  <a:pt x="4597" y="5209"/>
                  <a:pt x="4597" y="5205"/>
                  <a:pt x="4613" y="5191"/>
                </a:cubicBezTo>
                <a:cubicBezTo>
                  <a:pt x="4864" y="4953"/>
                  <a:pt x="5782" y="4066"/>
                  <a:pt x="5864" y="4009"/>
                </a:cubicBezTo>
                <a:close/>
                <a:moveTo>
                  <a:pt x="5871" y="3697"/>
                </a:moveTo>
                <a:cubicBezTo>
                  <a:pt x="5785" y="3697"/>
                  <a:pt x="5696" y="3731"/>
                  <a:pt x="5624" y="3800"/>
                </a:cubicBezTo>
                <a:cubicBezTo>
                  <a:pt x="5212" y="4192"/>
                  <a:pt x="4806" y="4574"/>
                  <a:pt x="4397" y="4962"/>
                </a:cubicBezTo>
                <a:cubicBezTo>
                  <a:pt x="4318" y="5037"/>
                  <a:pt x="4279" y="5139"/>
                  <a:pt x="4290" y="5241"/>
                </a:cubicBezTo>
                <a:cubicBezTo>
                  <a:pt x="4301" y="5343"/>
                  <a:pt x="4360" y="5432"/>
                  <a:pt x="4451" y="5488"/>
                </a:cubicBezTo>
                <a:cubicBezTo>
                  <a:pt x="4647" y="5606"/>
                  <a:pt x="4844" y="5717"/>
                  <a:pt x="5040" y="5829"/>
                </a:cubicBezTo>
                <a:cubicBezTo>
                  <a:pt x="4943" y="6060"/>
                  <a:pt x="4823" y="6335"/>
                  <a:pt x="4727" y="6582"/>
                </a:cubicBezTo>
                <a:cubicBezTo>
                  <a:pt x="4667" y="6738"/>
                  <a:pt x="4736" y="6911"/>
                  <a:pt x="4888" y="6985"/>
                </a:cubicBezTo>
                <a:cubicBezTo>
                  <a:pt x="4933" y="7007"/>
                  <a:pt x="4981" y="7019"/>
                  <a:pt x="5030" y="7019"/>
                </a:cubicBezTo>
                <a:cubicBezTo>
                  <a:pt x="5110" y="7019"/>
                  <a:pt x="5193" y="6986"/>
                  <a:pt x="5271" y="6912"/>
                </a:cubicBezTo>
                <a:cubicBezTo>
                  <a:pt x="5675" y="6528"/>
                  <a:pt x="6095" y="6134"/>
                  <a:pt x="6499" y="5750"/>
                </a:cubicBezTo>
                <a:cubicBezTo>
                  <a:pt x="6578" y="5674"/>
                  <a:pt x="6617" y="5572"/>
                  <a:pt x="6605" y="5469"/>
                </a:cubicBezTo>
                <a:cubicBezTo>
                  <a:pt x="6592" y="5365"/>
                  <a:pt x="6530" y="5274"/>
                  <a:pt x="6433" y="5218"/>
                </a:cubicBezTo>
                <a:cubicBezTo>
                  <a:pt x="6241" y="5107"/>
                  <a:pt x="6048" y="4996"/>
                  <a:pt x="5856" y="4885"/>
                </a:cubicBezTo>
                <a:cubicBezTo>
                  <a:pt x="5961" y="4638"/>
                  <a:pt x="6069" y="4384"/>
                  <a:pt x="6168" y="4130"/>
                </a:cubicBezTo>
                <a:cubicBezTo>
                  <a:pt x="6206" y="4033"/>
                  <a:pt x="6192" y="3922"/>
                  <a:pt x="6134" y="3837"/>
                </a:cubicBezTo>
                <a:cubicBezTo>
                  <a:pt x="6069" y="3743"/>
                  <a:pt x="5972" y="3697"/>
                  <a:pt x="5871" y="3697"/>
                </a:cubicBezTo>
                <a:close/>
                <a:moveTo>
                  <a:pt x="3555" y="6786"/>
                </a:moveTo>
                <a:cubicBezTo>
                  <a:pt x="3687" y="6960"/>
                  <a:pt x="3844" y="7117"/>
                  <a:pt x="4019" y="7249"/>
                </a:cubicBezTo>
                <a:cubicBezTo>
                  <a:pt x="3839" y="7275"/>
                  <a:pt x="3663" y="7298"/>
                  <a:pt x="3489" y="7315"/>
                </a:cubicBezTo>
                <a:cubicBezTo>
                  <a:pt x="3507" y="7142"/>
                  <a:pt x="3529" y="6965"/>
                  <a:pt x="3555" y="6786"/>
                </a:cubicBezTo>
                <a:close/>
                <a:moveTo>
                  <a:pt x="2489" y="4782"/>
                </a:moveTo>
                <a:cubicBezTo>
                  <a:pt x="2671" y="5037"/>
                  <a:pt x="2870" y="5295"/>
                  <a:pt x="3084" y="5555"/>
                </a:cubicBezTo>
                <a:cubicBezTo>
                  <a:pt x="3107" y="5844"/>
                  <a:pt x="3183" y="6118"/>
                  <a:pt x="3303" y="6369"/>
                </a:cubicBezTo>
                <a:cubicBezTo>
                  <a:pt x="3245" y="6702"/>
                  <a:pt x="3202" y="7029"/>
                  <a:pt x="3171" y="7343"/>
                </a:cubicBezTo>
                <a:cubicBezTo>
                  <a:pt x="2921" y="7362"/>
                  <a:pt x="2681" y="7371"/>
                  <a:pt x="2454" y="7371"/>
                </a:cubicBezTo>
                <a:cubicBezTo>
                  <a:pt x="2152" y="7371"/>
                  <a:pt x="1874" y="7355"/>
                  <a:pt x="1625" y="7321"/>
                </a:cubicBezTo>
                <a:cubicBezTo>
                  <a:pt x="927" y="7228"/>
                  <a:pt x="499" y="7012"/>
                  <a:pt x="419" y="6714"/>
                </a:cubicBezTo>
                <a:cubicBezTo>
                  <a:pt x="340" y="6414"/>
                  <a:pt x="602" y="6012"/>
                  <a:pt x="1158" y="5580"/>
                </a:cubicBezTo>
                <a:cubicBezTo>
                  <a:pt x="1508" y="5310"/>
                  <a:pt x="1963" y="5037"/>
                  <a:pt x="2489" y="4782"/>
                </a:cubicBezTo>
                <a:close/>
                <a:moveTo>
                  <a:pt x="5448" y="3298"/>
                </a:moveTo>
                <a:cubicBezTo>
                  <a:pt x="6583" y="3298"/>
                  <a:pt x="7507" y="4222"/>
                  <a:pt x="7507" y="5356"/>
                </a:cubicBezTo>
                <a:cubicBezTo>
                  <a:pt x="7507" y="6491"/>
                  <a:pt x="6583" y="7415"/>
                  <a:pt x="5448" y="7415"/>
                </a:cubicBezTo>
                <a:cubicBezTo>
                  <a:pt x="4312" y="7415"/>
                  <a:pt x="3389" y="6491"/>
                  <a:pt x="3389" y="5356"/>
                </a:cubicBezTo>
                <a:cubicBezTo>
                  <a:pt x="3389" y="4222"/>
                  <a:pt x="4312" y="3298"/>
                  <a:pt x="5448" y="3298"/>
                </a:cubicBezTo>
                <a:close/>
                <a:moveTo>
                  <a:pt x="9025" y="7019"/>
                </a:moveTo>
                <a:cubicBezTo>
                  <a:pt x="9235" y="7019"/>
                  <a:pt x="9406" y="7190"/>
                  <a:pt x="9406" y="7400"/>
                </a:cubicBezTo>
                <a:cubicBezTo>
                  <a:pt x="9406" y="7609"/>
                  <a:pt x="9235" y="7780"/>
                  <a:pt x="9025" y="7780"/>
                </a:cubicBezTo>
                <a:cubicBezTo>
                  <a:pt x="8815" y="7780"/>
                  <a:pt x="8644" y="7609"/>
                  <a:pt x="8644" y="7400"/>
                </a:cubicBezTo>
                <a:cubicBezTo>
                  <a:pt x="8644" y="7190"/>
                  <a:pt x="8815" y="7019"/>
                  <a:pt x="9025" y="7019"/>
                </a:cubicBezTo>
                <a:close/>
                <a:moveTo>
                  <a:pt x="6364" y="7545"/>
                </a:moveTo>
                <a:cubicBezTo>
                  <a:pt x="6297" y="7710"/>
                  <a:pt x="6228" y="7871"/>
                  <a:pt x="6158" y="8026"/>
                </a:cubicBezTo>
                <a:cubicBezTo>
                  <a:pt x="6020" y="7926"/>
                  <a:pt x="5879" y="7821"/>
                  <a:pt x="5739" y="7711"/>
                </a:cubicBezTo>
                <a:cubicBezTo>
                  <a:pt x="5958" y="7684"/>
                  <a:pt x="6168" y="7628"/>
                  <a:pt x="6364" y="7545"/>
                </a:cubicBezTo>
                <a:close/>
                <a:moveTo>
                  <a:pt x="8300" y="6328"/>
                </a:moveTo>
                <a:cubicBezTo>
                  <a:pt x="8417" y="6501"/>
                  <a:pt x="8524" y="6669"/>
                  <a:pt x="8622" y="6834"/>
                </a:cubicBezTo>
                <a:cubicBezTo>
                  <a:pt x="8446" y="6960"/>
                  <a:pt x="8330" y="7167"/>
                  <a:pt x="8330" y="7400"/>
                </a:cubicBezTo>
                <a:cubicBezTo>
                  <a:pt x="8330" y="7782"/>
                  <a:pt x="8642" y="8094"/>
                  <a:pt x="9025" y="8094"/>
                </a:cubicBezTo>
                <a:cubicBezTo>
                  <a:pt x="9080" y="8094"/>
                  <a:pt x="9135" y="8088"/>
                  <a:pt x="9186" y="8075"/>
                </a:cubicBezTo>
                <a:lnTo>
                  <a:pt x="9186" y="8075"/>
                </a:lnTo>
                <a:cubicBezTo>
                  <a:pt x="9312" y="8524"/>
                  <a:pt x="9290" y="8859"/>
                  <a:pt x="9120" y="9029"/>
                </a:cubicBezTo>
                <a:cubicBezTo>
                  <a:pt x="9021" y="9127"/>
                  <a:pt x="8869" y="9176"/>
                  <a:pt x="8673" y="9176"/>
                </a:cubicBezTo>
                <a:cubicBezTo>
                  <a:pt x="8433" y="9176"/>
                  <a:pt x="8128" y="9103"/>
                  <a:pt x="7770" y="8958"/>
                </a:cubicBezTo>
                <a:cubicBezTo>
                  <a:pt x="7362" y="8791"/>
                  <a:pt x="6901" y="8535"/>
                  <a:pt x="6420" y="8209"/>
                </a:cubicBezTo>
                <a:cubicBezTo>
                  <a:pt x="6549" y="7924"/>
                  <a:pt x="6675" y="7624"/>
                  <a:pt x="6792" y="7310"/>
                </a:cubicBezTo>
                <a:cubicBezTo>
                  <a:pt x="7031" y="7146"/>
                  <a:pt x="7237" y="6939"/>
                  <a:pt x="7402" y="6700"/>
                </a:cubicBezTo>
                <a:cubicBezTo>
                  <a:pt x="7714" y="6583"/>
                  <a:pt x="8016" y="6459"/>
                  <a:pt x="8300" y="6328"/>
                </a:cubicBezTo>
                <a:close/>
                <a:moveTo>
                  <a:pt x="3314" y="8689"/>
                </a:moveTo>
                <a:cubicBezTo>
                  <a:pt x="3524" y="8689"/>
                  <a:pt x="3694" y="8860"/>
                  <a:pt x="3694" y="9071"/>
                </a:cubicBezTo>
                <a:cubicBezTo>
                  <a:pt x="3694" y="9280"/>
                  <a:pt x="3524" y="9451"/>
                  <a:pt x="3314" y="9451"/>
                </a:cubicBezTo>
                <a:cubicBezTo>
                  <a:pt x="3103" y="9451"/>
                  <a:pt x="2932" y="9280"/>
                  <a:pt x="2932" y="9071"/>
                </a:cubicBezTo>
                <a:cubicBezTo>
                  <a:pt x="2932" y="8860"/>
                  <a:pt x="3103" y="8689"/>
                  <a:pt x="3314" y="8689"/>
                </a:cubicBezTo>
                <a:close/>
                <a:moveTo>
                  <a:pt x="4435" y="7501"/>
                </a:moveTo>
                <a:cubicBezTo>
                  <a:pt x="4686" y="7621"/>
                  <a:pt x="4960" y="7697"/>
                  <a:pt x="5249" y="7720"/>
                </a:cubicBezTo>
                <a:cubicBezTo>
                  <a:pt x="5509" y="7934"/>
                  <a:pt x="5768" y="8133"/>
                  <a:pt x="6023" y="8315"/>
                </a:cubicBezTo>
                <a:cubicBezTo>
                  <a:pt x="5767" y="8841"/>
                  <a:pt x="5494" y="9296"/>
                  <a:pt x="5224" y="9646"/>
                </a:cubicBezTo>
                <a:cubicBezTo>
                  <a:pt x="4842" y="10137"/>
                  <a:pt x="4484" y="10399"/>
                  <a:pt x="4200" y="10399"/>
                </a:cubicBezTo>
                <a:cubicBezTo>
                  <a:pt x="4163" y="10399"/>
                  <a:pt x="4126" y="10394"/>
                  <a:pt x="4091" y="10385"/>
                </a:cubicBezTo>
                <a:cubicBezTo>
                  <a:pt x="3939" y="10345"/>
                  <a:pt x="3736" y="10192"/>
                  <a:pt x="3592" y="9706"/>
                </a:cubicBezTo>
                <a:cubicBezTo>
                  <a:pt x="3836" y="9599"/>
                  <a:pt x="4008" y="9355"/>
                  <a:pt x="4008" y="9070"/>
                </a:cubicBezTo>
                <a:cubicBezTo>
                  <a:pt x="4008" y="8727"/>
                  <a:pt x="3759" y="8442"/>
                  <a:pt x="3433" y="8386"/>
                </a:cubicBezTo>
                <a:cubicBezTo>
                  <a:pt x="3432" y="8148"/>
                  <a:pt x="3441" y="7896"/>
                  <a:pt x="3461" y="7633"/>
                </a:cubicBezTo>
                <a:cubicBezTo>
                  <a:pt x="3776" y="7602"/>
                  <a:pt x="4102" y="7559"/>
                  <a:pt x="4435" y="7501"/>
                </a:cubicBezTo>
                <a:close/>
                <a:moveTo>
                  <a:pt x="6697" y="0"/>
                </a:moveTo>
                <a:cubicBezTo>
                  <a:pt x="6307" y="0"/>
                  <a:pt x="5872" y="299"/>
                  <a:pt x="5424" y="875"/>
                </a:cubicBezTo>
                <a:cubicBezTo>
                  <a:pt x="5148" y="1231"/>
                  <a:pt x="4872" y="1690"/>
                  <a:pt x="4613" y="2217"/>
                </a:cubicBezTo>
                <a:cubicBezTo>
                  <a:pt x="4288" y="2000"/>
                  <a:pt x="3972" y="1812"/>
                  <a:pt x="3674" y="1662"/>
                </a:cubicBezTo>
                <a:cubicBezTo>
                  <a:pt x="3651" y="1651"/>
                  <a:pt x="3627" y="1645"/>
                  <a:pt x="3603" y="1645"/>
                </a:cubicBezTo>
                <a:cubicBezTo>
                  <a:pt x="3546" y="1645"/>
                  <a:pt x="3491" y="1676"/>
                  <a:pt x="3463" y="1731"/>
                </a:cubicBezTo>
                <a:cubicBezTo>
                  <a:pt x="3424" y="1809"/>
                  <a:pt x="3455" y="1903"/>
                  <a:pt x="3533" y="1942"/>
                </a:cubicBezTo>
                <a:cubicBezTo>
                  <a:pt x="3831" y="2093"/>
                  <a:pt x="4149" y="2283"/>
                  <a:pt x="4476" y="2504"/>
                </a:cubicBezTo>
                <a:cubicBezTo>
                  <a:pt x="4346" y="2788"/>
                  <a:pt x="4221" y="3089"/>
                  <a:pt x="4104" y="3403"/>
                </a:cubicBezTo>
                <a:cubicBezTo>
                  <a:pt x="3865" y="3568"/>
                  <a:pt x="3658" y="3774"/>
                  <a:pt x="3494" y="4013"/>
                </a:cubicBezTo>
                <a:cubicBezTo>
                  <a:pt x="3180" y="4130"/>
                  <a:pt x="2879" y="4255"/>
                  <a:pt x="2595" y="4384"/>
                </a:cubicBezTo>
                <a:cubicBezTo>
                  <a:pt x="2411" y="4113"/>
                  <a:pt x="2248" y="3846"/>
                  <a:pt x="2112" y="3592"/>
                </a:cubicBezTo>
                <a:cubicBezTo>
                  <a:pt x="2254" y="3465"/>
                  <a:pt x="2344" y="3280"/>
                  <a:pt x="2344" y="3075"/>
                </a:cubicBezTo>
                <a:cubicBezTo>
                  <a:pt x="2344" y="2692"/>
                  <a:pt x="2033" y="2381"/>
                  <a:pt x="1651" y="2380"/>
                </a:cubicBezTo>
                <a:cubicBezTo>
                  <a:pt x="1610" y="2132"/>
                  <a:pt x="1612" y="1848"/>
                  <a:pt x="1775" y="1685"/>
                </a:cubicBezTo>
                <a:cubicBezTo>
                  <a:pt x="1873" y="1587"/>
                  <a:pt x="2025" y="1538"/>
                  <a:pt x="2222" y="1538"/>
                </a:cubicBezTo>
                <a:cubicBezTo>
                  <a:pt x="2427" y="1538"/>
                  <a:pt x="2682" y="1591"/>
                  <a:pt x="2976" y="1698"/>
                </a:cubicBezTo>
                <a:cubicBezTo>
                  <a:pt x="2993" y="1705"/>
                  <a:pt x="3011" y="1708"/>
                  <a:pt x="3029" y="1708"/>
                </a:cubicBezTo>
                <a:cubicBezTo>
                  <a:pt x="3093" y="1708"/>
                  <a:pt x="3154" y="1668"/>
                  <a:pt x="3177" y="1604"/>
                </a:cubicBezTo>
                <a:cubicBezTo>
                  <a:pt x="3206" y="1522"/>
                  <a:pt x="3165" y="1433"/>
                  <a:pt x="3083" y="1403"/>
                </a:cubicBezTo>
                <a:cubicBezTo>
                  <a:pt x="2756" y="1284"/>
                  <a:pt x="2468" y="1224"/>
                  <a:pt x="2222" y="1224"/>
                </a:cubicBezTo>
                <a:cubicBezTo>
                  <a:pt x="1938" y="1224"/>
                  <a:pt x="1712" y="1304"/>
                  <a:pt x="1553" y="1463"/>
                </a:cubicBezTo>
                <a:cubicBezTo>
                  <a:pt x="1337" y="1678"/>
                  <a:pt x="1268" y="2011"/>
                  <a:pt x="1344" y="2450"/>
                </a:cubicBezTo>
                <a:cubicBezTo>
                  <a:pt x="1113" y="2563"/>
                  <a:pt x="954" y="2800"/>
                  <a:pt x="954" y="3074"/>
                </a:cubicBezTo>
                <a:cubicBezTo>
                  <a:pt x="954" y="3458"/>
                  <a:pt x="1265" y="3769"/>
                  <a:pt x="1649" y="3769"/>
                </a:cubicBezTo>
                <a:cubicBezTo>
                  <a:pt x="1714" y="3769"/>
                  <a:pt x="1776" y="3760"/>
                  <a:pt x="1836" y="3744"/>
                </a:cubicBezTo>
                <a:cubicBezTo>
                  <a:pt x="1971" y="3993"/>
                  <a:pt x="2129" y="4254"/>
                  <a:pt x="2308" y="4520"/>
                </a:cubicBezTo>
                <a:cubicBezTo>
                  <a:pt x="1813" y="4763"/>
                  <a:pt x="1329" y="5051"/>
                  <a:pt x="966" y="5332"/>
                </a:cubicBezTo>
                <a:cubicBezTo>
                  <a:pt x="294" y="5854"/>
                  <a:pt x="0" y="6360"/>
                  <a:pt x="116" y="6794"/>
                </a:cubicBezTo>
                <a:cubicBezTo>
                  <a:pt x="232" y="7230"/>
                  <a:pt x="739" y="7520"/>
                  <a:pt x="1583" y="7633"/>
                </a:cubicBezTo>
                <a:cubicBezTo>
                  <a:pt x="1852" y="7669"/>
                  <a:pt x="2156" y="7684"/>
                  <a:pt x="2462" y="7684"/>
                </a:cubicBezTo>
                <a:cubicBezTo>
                  <a:pt x="2692" y="7684"/>
                  <a:pt x="2924" y="7676"/>
                  <a:pt x="3144" y="7660"/>
                </a:cubicBezTo>
                <a:lnTo>
                  <a:pt x="3144" y="7660"/>
                </a:lnTo>
                <a:cubicBezTo>
                  <a:pt x="3126" y="7919"/>
                  <a:pt x="3117" y="8168"/>
                  <a:pt x="3119" y="8403"/>
                </a:cubicBezTo>
                <a:cubicBezTo>
                  <a:pt x="2830" y="8488"/>
                  <a:pt x="2619" y="8755"/>
                  <a:pt x="2619" y="9071"/>
                </a:cubicBezTo>
                <a:cubicBezTo>
                  <a:pt x="2619" y="9443"/>
                  <a:pt x="2913" y="9747"/>
                  <a:pt x="3281" y="9764"/>
                </a:cubicBezTo>
                <a:cubicBezTo>
                  <a:pt x="3467" y="10413"/>
                  <a:pt x="3777" y="10626"/>
                  <a:pt x="4010" y="10688"/>
                </a:cubicBezTo>
                <a:cubicBezTo>
                  <a:pt x="4087" y="10709"/>
                  <a:pt x="4162" y="10719"/>
                  <a:pt x="4236" y="10719"/>
                </a:cubicBezTo>
                <a:cubicBezTo>
                  <a:pt x="4667" y="10719"/>
                  <a:pt x="5050" y="10381"/>
                  <a:pt x="5472" y="9838"/>
                </a:cubicBezTo>
                <a:cubicBezTo>
                  <a:pt x="5747" y="9482"/>
                  <a:pt x="6024" y="9023"/>
                  <a:pt x="6283" y="8495"/>
                </a:cubicBezTo>
                <a:cubicBezTo>
                  <a:pt x="6769" y="8821"/>
                  <a:pt x="7235" y="9079"/>
                  <a:pt x="7651" y="9249"/>
                </a:cubicBezTo>
                <a:cubicBezTo>
                  <a:pt x="7995" y="9388"/>
                  <a:pt x="8353" y="9506"/>
                  <a:pt x="8677" y="9506"/>
                </a:cubicBezTo>
                <a:cubicBezTo>
                  <a:pt x="8927" y="9506"/>
                  <a:pt x="9157" y="9436"/>
                  <a:pt x="9341" y="9251"/>
                </a:cubicBezTo>
                <a:cubicBezTo>
                  <a:pt x="9668" y="8924"/>
                  <a:pt x="9603" y="8373"/>
                  <a:pt x="9471" y="7931"/>
                </a:cubicBezTo>
                <a:cubicBezTo>
                  <a:pt x="9623" y="7804"/>
                  <a:pt x="9720" y="7612"/>
                  <a:pt x="9720" y="7400"/>
                </a:cubicBezTo>
                <a:cubicBezTo>
                  <a:pt x="9720" y="7011"/>
                  <a:pt x="9399" y="6705"/>
                  <a:pt x="9025" y="6705"/>
                </a:cubicBezTo>
                <a:cubicBezTo>
                  <a:pt x="8989" y="6705"/>
                  <a:pt x="8952" y="6708"/>
                  <a:pt x="8915" y="6714"/>
                </a:cubicBezTo>
                <a:cubicBezTo>
                  <a:pt x="8815" y="6542"/>
                  <a:pt x="8705" y="6368"/>
                  <a:pt x="8587" y="6192"/>
                </a:cubicBezTo>
                <a:cubicBezTo>
                  <a:pt x="8899" y="6039"/>
                  <a:pt x="9187" y="5880"/>
                  <a:pt x="9443" y="5718"/>
                </a:cubicBezTo>
                <a:cubicBezTo>
                  <a:pt x="9516" y="5672"/>
                  <a:pt x="9539" y="5575"/>
                  <a:pt x="9493" y="5502"/>
                </a:cubicBezTo>
                <a:cubicBezTo>
                  <a:pt x="9463" y="5454"/>
                  <a:pt x="9412" y="5428"/>
                  <a:pt x="9360" y="5428"/>
                </a:cubicBezTo>
                <a:cubicBezTo>
                  <a:pt x="9331" y="5428"/>
                  <a:pt x="9302" y="5436"/>
                  <a:pt x="9276" y="5453"/>
                </a:cubicBezTo>
                <a:cubicBezTo>
                  <a:pt x="9017" y="5616"/>
                  <a:pt x="8724" y="5777"/>
                  <a:pt x="8407" y="5931"/>
                </a:cubicBezTo>
                <a:cubicBezTo>
                  <a:pt x="8226" y="5677"/>
                  <a:pt x="8027" y="5419"/>
                  <a:pt x="7811" y="5159"/>
                </a:cubicBezTo>
                <a:cubicBezTo>
                  <a:pt x="7787" y="4870"/>
                  <a:pt x="7711" y="4595"/>
                  <a:pt x="7592" y="4344"/>
                </a:cubicBezTo>
                <a:cubicBezTo>
                  <a:pt x="7650" y="4010"/>
                  <a:pt x="7694" y="3684"/>
                  <a:pt x="7725" y="3370"/>
                </a:cubicBezTo>
                <a:cubicBezTo>
                  <a:pt x="7975" y="3351"/>
                  <a:pt x="8215" y="3342"/>
                  <a:pt x="8442" y="3342"/>
                </a:cubicBezTo>
                <a:cubicBezTo>
                  <a:pt x="8743" y="3342"/>
                  <a:pt x="9021" y="3358"/>
                  <a:pt x="9270" y="3392"/>
                </a:cubicBezTo>
                <a:cubicBezTo>
                  <a:pt x="9968" y="3485"/>
                  <a:pt x="10397" y="3701"/>
                  <a:pt x="10476" y="4000"/>
                </a:cubicBezTo>
                <a:cubicBezTo>
                  <a:pt x="10555" y="4299"/>
                  <a:pt x="10293" y="4701"/>
                  <a:pt x="9736" y="5132"/>
                </a:cubicBezTo>
                <a:cubicBezTo>
                  <a:pt x="9667" y="5185"/>
                  <a:pt x="9655" y="5284"/>
                  <a:pt x="9709" y="5353"/>
                </a:cubicBezTo>
                <a:cubicBezTo>
                  <a:pt x="9740" y="5393"/>
                  <a:pt x="9786" y="5414"/>
                  <a:pt x="9832" y="5414"/>
                </a:cubicBezTo>
                <a:cubicBezTo>
                  <a:pt x="9866" y="5414"/>
                  <a:pt x="9900" y="5403"/>
                  <a:pt x="9929" y="5381"/>
                </a:cubicBezTo>
                <a:cubicBezTo>
                  <a:pt x="10601" y="4859"/>
                  <a:pt x="10895" y="4353"/>
                  <a:pt x="10779" y="3919"/>
                </a:cubicBezTo>
                <a:cubicBezTo>
                  <a:pt x="10663" y="3483"/>
                  <a:pt x="10156" y="3193"/>
                  <a:pt x="9313" y="3080"/>
                </a:cubicBezTo>
                <a:cubicBezTo>
                  <a:pt x="9052" y="3045"/>
                  <a:pt x="8761" y="3028"/>
                  <a:pt x="8446" y="3028"/>
                </a:cubicBezTo>
                <a:cubicBezTo>
                  <a:pt x="8225" y="3028"/>
                  <a:pt x="7993" y="3036"/>
                  <a:pt x="7751" y="3053"/>
                </a:cubicBezTo>
                <a:cubicBezTo>
                  <a:pt x="7775" y="2711"/>
                  <a:pt x="7782" y="2385"/>
                  <a:pt x="7772" y="2085"/>
                </a:cubicBezTo>
                <a:cubicBezTo>
                  <a:pt x="8039" y="1988"/>
                  <a:pt x="8231" y="1732"/>
                  <a:pt x="8231" y="1432"/>
                </a:cubicBezTo>
                <a:cubicBezTo>
                  <a:pt x="8231" y="1051"/>
                  <a:pt x="7923" y="741"/>
                  <a:pt x="7544" y="736"/>
                </a:cubicBezTo>
                <a:cubicBezTo>
                  <a:pt x="7392" y="341"/>
                  <a:pt x="7170" y="101"/>
                  <a:pt x="6886" y="25"/>
                </a:cubicBezTo>
                <a:cubicBezTo>
                  <a:pt x="6824" y="9"/>
                  <a:pt x="6761" y="0"/>
                  <a:pt x="669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2428560" y="2973176"/>
            <a:ext cx="250660" cy="248409"/>
          </a:xfrm>
          <a:custGeom>
            <a:rect b="b" l="l" r="r" t="t"/>
            <a:pathLst>
              <a:path extrusionOk="0" h="10720" w="10720">
                <a:moveTo>
                  <a:pt x="6188" y="2470"/>
                </a:moveTo>
                <a:cubicBezTo>
                  <a:pt x="6259" y="2470"/>
                  <a:pt x="6320" y="2500"/>
                  <a:pt x="6357" y="2554"/>
                </a:cubicBezTo>
                <a:cubicBezTo>
                  <a:pt x="6376" y="2580"/>
                  <a:pt x="6403" y="2636"/>
                  <a:pt x="6376" y="2707"/>
                </a:cubicBezTo>
                <a:cubicBezTo>
                  <a:pt x="6193" y="3178"/>
                  <a:pt x="5991" y="3653"/>
                  <a:pt x="5796" y="4113"/>
                </a:cubicBezTo>
                <a:cubicBezTo>
                  <a:pt x="5750" y="4221"/>
                  <a:pt x="5703" y="4329"/>
                  <a:pt x="5658" y="4437"/>
                </a:cubicBezTo>
                <a:cubicBezTo>
                  <a:pt x="5623" y="4518"/>
                  <a:pt x="5629" y="4631"/>
                  <a:pt x="5749" y="4700"/>
                </a:cubicBezTo>
                <a:cubicBezTo>
                  <a:pt x="6207" y="4964"/>
                  <a:pt x="6657" y="5225"/>
                  <a:pt x="7117" y="5491"/>
                </a:cubicBezTo>
                <a:cubicBezTo>
                  <a:pt x="7184" y="5529"/>
                  <a:pt x="7224" y="5583"/>
                  <a:pt x="7231" y="5644"/>
                </a:cubicBezTo>
                <a:cubicBezTo>
                  <a:pt x="7239" y="5703"/>
                  <a:pt x="7213" y="5762"/>
                  <a:pt x="7161" y="5812"/>
                </a:cubicBezTo>
                <a:cubicBezTo>
                  <a:pt x="6333" y="6597"/>
                  <a:pt x="5497" y="7387"/>
                  <a:pt x="4676" y="8164"/>
                </a:cubicBezTo>
                <a:cubicBezTo>
                  <a:pt x="4606" y="8229"/>
                  <a:pt x="4554" y="8250"/>
                  <a:pt x="4511" y="8250"/>
                </a:cubicBezTo>
                <a:cubicBezTo>
                  <a:pt x="4482" y="8250"/>
                  <a:pt x="4457" y="8240"/>
                  <a:pt x="4434" y="8229"/>
                </a:cubicBezTo>
                <a:cubicBezTo>
                  <a:pt x="4350" y="8187"/>
                  <a:pt x="4312" y="8097"/>
                  <a:pt x="4345" y="8011"/>
                </a:cubicBezTo>
                <a:cubicBezTo>
                  <a:pt x="4572" y="7424"/>
                  <a:pt x="4809" y="6884"/>
                  <a:pt x="5063" y="6282"/>
                </a:cubicBezTo>
                <a:cubicBezTo>
                  <a:pt x="5080" y="6243"/>
                  <a:pt x="5122" y="6107"/>
                  <a:pt x="4971" y="6019"/>
                </a:cubicBezTo>
                <a:cubicBezTo>
                  <a:pt x="4511" y="5755"/>
                  <a:pt x="4046" y="5496"/>
                  <a:pt x="3589" y="5219"/>
                </a:cubicBezTo>
                <a:cubicBezTo>
                  <a:pt x="3530" y="5184"/>
                  <a:pt x="3494" y="5133"/>
                  <a:pt x="3488" y="5075"/>
                </a:cubicBezTo>
                <a:cubicBezTo>
                  <a:pt x="3482" y="5016"/>
                  <a:pt x="3508" y="4956"/>
                  <a:pt x="3559" y="4907"/>
                </a:cubicBezTo>
                <a:cubicBezTo>
                  <a:pt x="4388" y="4122"/>
                  <a:pt x="5212" y="3347"/>
                  <a:pt x="6044" y="2554"/>
                </a:cubicBezTo>
                <a:cubicBezTo>
                  <a:pt x="6100" y="2501"/>
                  <a:pt x="6150" y="2472"/>
                  <a:pt x="6188" y="2470"/>
                </a:cubicBezTo>
                <a:close/>
                <a:moveTo>
                  <a:pt x="6188" y="2156"/>
                </a:moveTo>
                <a:cubicBezTo>
                  <a:pt x="6185" y="2156"/>
                  <a:pt x="6181" y="2156"/>
                  <a:pt x="6179" y="2157"/>
                </a:cubicBezTo>
                <a:cubicBezTo>
                  <a:pt x="6061" y="2160"/>
                  <a:pt x="5943" y="2217"/>
                  <a:pt x="5828" y="2326"/>
                </a:cubicBezTo>
                <a:cubicBezTo>
                  <a:pt x="4996" y="3118"/>
                  <a:pt x="4172" y="3894"/>
                  <a:pt x="3344" y="4678"/>
                </a:cubicBezTo>
                <a:cubicBezTo>
                  <a:pt x="3221" y="4796"/>
                  <a:pt x="3160" y="4953"/>
                  <a:pt x="3176" y="5109"/>
                </a:cubicBezTo>
                <a:cubicBezTo>
                  <a:pt x="3193" y="5264"/>
                  <a:pt x="3284" y="5402"/>
                  <a:pt x="3427" y="5489"/>
                </a:cubicBezTo>
                <a:cubicBezTo>
                  <a:pt x="3861" y="5751"/>
                  <a:pt x="4302" y="5997"/>
                  <a:pt x="4738" y="6247"/>
                </a:cubicBezTo>
                <a:cubicBezTo>
                  <a:pt x="4534" y="6723"/>
                  <a:pt x="4350" y="7170"/>
                  <a:pt x="4161" y="7627"/>
                </a:cubicBezTo>
                <a:cubicBezTo>
                  <a:pt x="3327" y="7185"/>
                  <a:pt x="2796" y="6311"/>
                  <a:pt x="2796" y="5359"/>
                </a:cubicBezTo>
                <a:cubicBezTo>
                  <a:pt x="2796" y="4770"/>
                  <a:pt x="3002" y="4194"/>
                  <a:pt x="3374" y="3737"/>
                </a:cubicBezTo>
                <a:cubicBezTo>
                  <a:pt x="3742" y="3288"/>
                  <a:pt x="4255" y="2973"/>
                  <a:pt x="4820" y="2852"/>
                </a:cubicBezTo>
                <a:cubicBezTo>
                  <a:pt x="4904" y="2834"/>
                  <a:pt x="4959" y="2750"/>
                  <a:pt x="4940" y="2666"/>
                </a:cubicBezTo>
                <a:cubicBezTo>
                  <a:pt x="4924" y="2592"/>
                  <a:pt x="4859" y="2542"/>
                  <a:pt x="4787" y="2542"/>
                </a:cubicBezTo>
                <a:cubicBezTo>
                  <a:pt x="4776" y="2542"/>
                  <a:pt x="4765" y="2543"/>
                  <a:pt x="4754" y="2545"/>
                </a:cubicBezTo>
                <a:cubicBezTo>
                  <a:pt x="4120" y="2681"/>
                  <a:pt x="3544" y="3034"/>
                  <a:pt x="3131" y="3539"/>
                </a:cubicBezTo>
                <a:cubicBezTo>
                  <a:pt x="2713" y="4051"/>
                  <a:pt x="2481" y="4697"/>
                  <a:pt x="2481" y="5359"/>
                </a:cubicBezTo>
                <a:cubicBezTo>
                  <a:pt x="2481" y="6440"/>
                  <a:pt x="3091" y="7429"/>
                  <a:pt x="4044" y="7920"/>
                </a:cubicBezTo>
                <a:cubicBezTo>
                  <a:pt x="3967" y="8151"/>
                  <a:pt x="4073" y="8402"/>
                  <a:pt x="4297" y="8511"/>
                </a:cubicBezTo>
                <a:cubicBezTo>
                  <a:pt x="4369" y="8546"/>
                  <a:pt x="4441" y="8564"/>
                  <a:pt x="4515" y="8564"/>
                </a:cubicBezTo>
                <a:cubicBezTo>
                  <a:pt x="4640" y="8564"/>
                  <a:pt x="4768" y="8510"/>
                  <a:pt x="4893" y="8392"/>
                </a:cubicBezTo>
                <a:cubicBezTo>
                  <a:pt x="5714" y="7615"/>
                  <a:pt x="6549" y="6826"/>
                  <a:pt x="7376" y="6040"/>
                </a:cubicBezTo>
                <a:cubicBezTo>
                  <a:pt x="7502" y="5922"/>
                  <a:pt x="7563" y="5764"/>
                  <a:pt x="7543" y="5607"/>
                </a:cubicBezTo>
                <a:cubicBezTo>
                  <a:pt x="7525" y="5449"/>
                  <a:pt x="7426" y="5307"/>
                  <a:pt x="7274" y="5219"/>
                </a:cubicBezTo>
                <a:cubicBezTo>
                  <a:pt x="6841" y="4969"/>
                  <a:pt x="6414" y="4721"/>
                  <a:pt x="5984" y="4473"/>
                </a:cubicBezTo>
                <a:cubicBezTo>
                  <a:pt x="6177" y="4017"/>
                  <a:pt x="6374" y="3560"/>
                  <a:pt x="6561" y="3094"/>
                </a:cubicBezTo>
                <a:cubicBezTo>
                  <a:pt x="7394" y="3536"/>
                  <a:pt x="7925" y="4408"/>
                  <a:pt x="7925" y="5360"/>
                </a:cubicBezTo>
                <a:cubicBezTo>
                  <a:pt x="7925" y="5947"/>
                  <a:pt x="7721" y="6522"/>
                  <a:pt x="7351" y="6977"/>
                </a:cubicBezTo>
                <a:cubicBezTo>
                  <a:pt x="6986" y="7425"/>
                  <a:pt x="6476" y="7741"/>
                  <a:pt x="5914" y="7864"/>
                </a:cubicBezTo>
                <a:cubicBezTo>
                  <a:pt x="5830" y="7883"/>
                  <a:pt x="5776" y="7967"/>
                  <a:pt x="5795" y="8051"/>
                </a:cubicBezTo>
                <a:cubicBezTo>
                  <a:pt x="5811" y="8125"/>
                  <a:pt x="5877" y="8174"/>
                  <a:pt x="5948" y="8174"/>
                </a:cubicBezTo>
                <a:cubicBezTo>
                  <a:pt x="5959" y="8174"/>
                  <a:pt x="5971" y="8173"/>
                  <a:pt x="5982" y="8171"/>
                </a:cubicBezTo>
                <a:cubicBezTo>
                  <a:pt x="6612" y="8033"/>
                  <a:pt x="7185" y="7679"/>
                  <a:pt x="7595" y="7175"/>
                </a:cubicBezTo>
                <a:cubicBezTo>
                  <a:pt x="8010" y="6664"/>
                  <a:pt x="8239" y="6019"/>
                  <a:pt x="8239" y="5360"/>
                </a:cubicBezTo>
                <a:cubicBezTo>
                  <a:pt x="8238" y="4279"/>
                  <a:pt x="7629" y="3290"/>
                  <a:pt x="6676" y="2799"/>
                </a:cubicBezTo>
                <a:cubicBezTo>
                  <a:pt x="6724" y="2655"/>
                  <a:pt x="6703" y="2501"/>
                  <a:pt x="6615" y="2375"/>
                </a:cubicBezTo>
                <a:cubicBezTo>
                  <a:pt x="6521" y="2238"/>
                  <a:pt x="6361" y="2156"/>
                  <a:pt x="6188" y="2156"/>
                </a:cubicBezTo>
                <a:close/>
                <a:moveTo>
                  <a:pt x="6174" y="315"/>
                </a:moveTo>
                <a:cubicBezTo>
                  <a:pt x="6280" y="315"/>
                  <a:pt x="6366" y="400"/>
                  <a:pt x="6366" y="505"/>
                </a:cubicBezTo>
                <a:lnTo>
                  <a:pt x="6366" y="1223"/>
                </a:lnTo>
                <a:cubicBezTo>
                  <a:pt x="6366" y="1434"/>
                  <a:pt x="6499" y="1625"/>
                  <a:pt x="6700" y="1698"/>
                </a:cubicBezTo>
                <a:cubicBezTo>
                  <a:pt x="6802" y="1735"/>
                  <a:pt x="6901" y="1777"/>
                  <a:pt x="6999" y="1822"/>
                </a:cubicBezTo>
                <a:cubicBezTo>
                  <a:pt x="7068" y="1854"/>
                  <a:pt x="7141" y="1870"/>
                  <a:pt x="7214" y="1870"/>
                </a:cubicBezTo>
                <a:cubicBezTo>
                  <a:pt x="7346" y="1870"/>
                  <a:pt x="7476" y="1819"/>
                  <a:pt x="7572" y="1723"/>
                </a:cubicBezTo>
                <a:lnTo>
                  <a:pt x="8080" y="1216"/>
                </a:lnTo>
                <a:cubicBezTo>
                  <a:pt x="8117" y="1178"/>
                  <a:pt x="8166" y="1159"/>
                  <a:pt x="8215" y="1159"/>
                </a:cubicBezTo>
                <a:cubicBezTo>
                  <a:pt x="8263" y="1159"/>
                  <a:pt x="8312" y="1178"/>
                  <a:pt x="8349" y="1216"/>
                </a:cubicBezTo>
                <a:lnTo>
                  <a:pt x="9504" y="2371"/>
                </a:lnTo>
                <a:cubicBezTo>
                  <a:pt x="9579" y="2446"/>
                  <a:pt x="9579" y="2566"/>
                  <a:pt x="9504" y="2640"/>
                </a:cubicBezTo>
                <a:lnTo>
                  <a:pt x="8997" y="3148"/>
                </a:lnTo>
                <a:cubicBezTo>
                  <a:pt x="8848" y="3297"/>
                  <a:pt x="8808" y="3528"/>
                  <a:pt x="8898" y="3721"/>
                </a:cubicBezTo>
                <a:cubicBezTo>
                  <a:pt x="8943" y="3819"/>
                  <a:pt x="8985" y="3919"/>
                  <a:pt x="9022" y="4020"/>
                </a:cubicBezTo>
                <a:cubicBezTo>
                  <a:pt x="9095" y="4221"/>
                  <a:pt x="9286" y="4355"/>
                  <a:pt x="9497" y="4355"/>
                </a:cubicBezTo>
                <a:lnTo>
                  <a:pt x="10215" y="4355"/>
                </a:lnTo>
                <a:cubicBezTo>
                  <a:pt x="10320" y="4355"/>
                  <a:pt x="10405" y="4441"/>
                  <a:pt x="10405" y="4546"/>
                </a:cubicBezTo>
                <a:lnTo>
                  <a:pt x="10405" y="6176"/>
                </a:lnTo>
                <a:cubicBezTo>
                  <a:pt x="10405" y="6280"/>
                  <a:pt x="10321" y="6365"/>
                  <a:pt x="10217" y="6365"/>
                </a:cubicBezTo>
                <a:lnTo>
                  <a:pt x="9497" y="6365"/>
                </a:lnTo>
                <a:cubicBezTo>
                  <a:pt x="9286" y="6365"/>
                  <a:pt x="9095" y="6499"/>
                  <a:pt x="9022" y="6699"/>
                </a:cubicBezTo>
                <a:cubicBezTo>
                  <a:pt x="8984" y="6801"/>
                  <a:pt x="8943" y="6901"/>
                  <a:pt x="8898" y="6998"/>
                </a:cubicBezTo>
                <a:cubicBezTo>
                  <a:pt x="8808" y="7192"/>
                  <a:pt x="8848" y="7422"/>
                  <a:pt x="8997" y="7571"/>
                </a:cubicBezTo>
                <a:lnTo>
                  <a:pt x="9504" y="8079"/>
                </a:lnTo>
                <a:cubicBezTo>
                  <a:pt x="9578" y="8153"/>
                  <a:pt x="9578" y="8275"/>
                  <a:pt x="9504" y="8349"/>
                </a:cubicBezTo>
                <a:lnTo>
                  <a:pt x="8349" y="9504"/>
                </a:lnTo>
                <a:cubicBezTo>
                  <a:pt x="8312" y="9541"/>
                  <a:pt x="8263" y="9560"/>
                  <a:pt x="8214" y="9560"/>
                </a:cubicBezTo>
                <a:cubicBezTo>
                  <a:pt x="8165" y="9560"/>
                  <a:pt x="8116" y="9541"/>
                  <a:pt x="8079" y="9504"/>
                </a:cubicBezTo>
                <a:lnTo>
                  <a:pt x="7572" y="8997"/>
                </a:lnTo>
                <a:cubicBezTo>
                  <a:pt x="7476" y="8900"/>
                  <a:pt x="7346" y="8850"/>
                  <a:pt x="7214" y="8850"/>
                </a:cubicBezTo>
                <a:cubicBezTo>
                  <a:pt x="7141" y="8850"/>
                  <a:pt x="7068" y="8865"/>
                  <a:pt x="6999" y="8897"/>
                </a:cubicBezTo>
                <a:cubicBezTo>
                  <a:pt x="6900" y="8943"/>
                  <a:pt x="6801" y="8984"/>
                  <a:pt x="6700" y="9021"/>
                </a:cubicBezTo>
                <a:cubicBezTo>
                  <a:pt x="6499" y="9094"/>
                  <a:pt x="6365" y="9286"/>
                  <a:pt x="6365" y="9496"/>
                </a:cubicBezTo>
                <a:lnTo>
                  <a:pt x="6365" y="10214"/>
                </a:lnTo>
                <a:cubicBezTo>
                  <a:pt x="6365" y="10320"/>
                  <a:pt x="6279" y="10406"/>
                  <a:pt x="6174" y="10406"/>
                </a:cubicBezTo>
                <a:lnTo>
                  <a:pt x="4546" y="10406"/>
                </a:lnTo>
                <a:cubicBezTo>
                  <a:pt x="4440" y="10406"/>
                  <a:pt x="4355" y="10320"/>
                  <a:pt x="4355" y="10214"/>
                </a:cubicBezTo>
                <a:lnTo>
                  <a:pt x="4355" y="9496"/>
                </a:lnTo>
                <a:cubicBezTo>
                  <a:pt x="4355" y="9276"/>
                  <a:pt x="4209" y="9079"/>
                  <a:pt x="3995" y="9013"/>
                </a:cubicBezTo>
                <a:cubicBezTo>
                  <a:pt x="3906" y="8985"/>
                  <a:pt x="3819" y="8946"/>
                  <a:pt x="3735" y="8904"/>
                </a:cubicBezTo>
                <a:cubicBezTo>
                  <a:pt x="3662" y="8867"/>
                  <a:pt x="3584" y="8850"/>
                  <a:pt x="3507" y="8850"/>
                </a:cubicBezTo>
                <a:cubicBezTo>
                  <a:pt x="3374" y="8850"/>
                  <a:pt x="3244" y="8901"/>
                  <a:pt x="3149" y="8997"/>
                </a:cubicBezTo>
                <a:lnTo>
                  <a:pt x="2641" y="9504"/>
                </a:lnTo>
                <a:cubicBezTo>
                  <a:pt x="2604" y="9541"/>
                  <a:pt x="2555" y="9560"/>
                  <a:pt x="2506" y="9560"/>
                </a:cubicBezTo>
                <a:cubicBezTo>
                  <a:pt x="2457" y="9560"/>
                  <a:pt x="2408" y="9541"/>
                  <a:pt x="2371" y="9504"/>
                </a:cubicBezTo>
                <a:lnTo>
                  <a:pt x="1216" y="8349"/>
                </a:lnTo>
                <a:cubicBezTo>
                  <a:pt x="1141" y="8275"/>
                  <a:pt x="1141" y="8153"/>
                  <a:pt x="1216" y="8079"/>
                </a:cubicBezTo>
                <a:lnTo>
                  <a:pt x="1723" y="7571"/>
                </a:lnTo>
                <a:cubicBezTo>
                  <a:pt x="1872" y="7422"/>
                  <a:pt x="1913" y="7192"/>
                  <a:pt x="1823" y="6998"/>
                </a:cubicBezTo>
                <a:cubicBezTo>
                  <a:pt x="1778" y="6901"/>
                  <a:pt x="1736" y="6801"/>
                  <a:pt x="1699" y="6699"/>
                </a:cubicBezTo>
                <a:cubicBezTo>
                  <a:pt x="1626" y="6499"/>
                  <a:pt x="1434" y="6365"/>
                  <a:pt x="1224" y="6365"/>
                </a:cubicBezTo>
                <a:lnTo>
                  <a:pt x="506" y="6365"/>
                </a:lnTo>
                <a:cubicBezTo>
                  <a:pt x="401" y="6365"/>
                  <a:pt x="315" y="6280"/>
                  <a:pt x="315" y="6174"/>
                </a:cubicBezTo>
                <a:lnTo>
                  <a:pt x="315" y="4546"/>
                </a:lnTo>
                <a:cubicBezTo>
                  <a:pt x="315" y="4441"/>
                  <a:pt x="401" y="4355"/>
                  <a:pt x="506" y="4355"/>
                </a:cubicBezTo>
                <a:lnTo>
                  <a:pt x="1224" y="4355"/>
                </a:lnTo>
                <a:cubicBezTo>
                  <a:pt x="1434" y="4355"/>
                  <a:pt x="1626" y="4221"/>
                  <a:pt x="1699" y="4020"/>
                </a:cubicBezTo>
                <a:cubicBezTo>
                  <a:pt x="1736" y="3919"/>
                  <a:pt x="1778" y="3819"/>
                  <a:pt x="1823" y="3721"/>
                </a:cubicBezTo>
                <a:cubicBezTo>
                  <a:pt x="1913" y="3528"/>
                  <a:pt x="1872" y="3297"/>
                  <a:pt x="1723" y="3148"/>
                </a:cubicBezTo>
                <a:lnTo>
                  <a:pt x="1216" y="2641"/>
                </a:lnTo>
                <a:cubicBezTo>
                  <a:pt x="1141" y="2566"/>
                  <a:pt x="1141" y="2445"/>
                  <a:pt x="1216" y="2371"/>
                </a:cubicBezTo>
                <a:lnTo>
                  <a:pt x="2371" y="1216"/>
                </a:lnTo>
                <a:cubicBezTo>
                  <a:pt x="2408" y="1178"/>
                  <a:pt x="2457" y="1159"/>
                  <a:pt x="2506" y="1159"/>
                </a:cubicBezTo>
                <a:cubicBezTo>
                  <a:pt x="2555" y="1159"/>
                  <a:pt x="2604" y="1178"/>
                  <a:pt x="2641" y="1216"/>
                </a:cubicBezTo>
                <a:lnTo>
                  <a:pt x="3149" y="1723"/>
                </a:lnTo>
                <a:cubicBezTo>
                  <a:pt x="3245" y="1819"/>
                  <a:pt x="3375" y="1870"/>
                  <a:pt x="3507" y="1870"/>
                </a:cubicBezTo>
                <a:cubicBezTo>
                  <a:pt x="3579" y="1870"/>
                  <a:pt x="3653" y="1854"/>
                  <a:pt x="3722" y="1822"/>
                </a:cubicBezTo>
                <a:cubicBezTo>
                  <a:pt x="3819" y="1777"/>
                  <a:pt x="3919" y="1735"/>
                  <a:pt x="4021" y="1698"/>
                </a:cubicBezTo>
                <a:cubicBezTo>
                  <a:pt x="4221" y="1625"/>
                  <a:pt x="4355" y="1434"/>
                  <a:pt x="4355" y="1223"/>
                </a:cubicBezTo>
                <a:lnTo>
                  <a:pt x="4355" y="505"/>
                </a:lnTo>
                <a:cubicBezTo>
                  <a:pt x="4355" y="400"/>
                  <a:pt x="4440" y="315"/>
                  <a:pt x="4546" y="315"/>
                </a:cubicBezTo>
                <a:close/>
                <a:moveTo>
                  <a:pt x="4546" y="0"/>
                </a:moveTo>
                <a:cubicBezTo>
                  <a:pt x="4268" y="0"/>
                  <a:pt x="4041" y="226"/>
                  <a:pt x="4041" y="505"/>
                </a:cubicBezTo>
                <a:lnTo>
                  <a:pt x="4041" y="1230"/>
                </a:lnTo>
                <a:cubicBezTo>
                  <a:pt x="4041" y="1309"/>
                  <a:pt x="3990" y="1381"/>
                  <a:pt x="3913" y="1410"/>
                </a:cubicBezTo>
                <a:cubicBezTo>
                  <a:pt x="3803" y="1449"/>
                  <a:pt x="3696" y="1493"/>
                  <a:pt x="3590" y="1543"/>
                </a:cubicBezTo>
                <a:cubicBezTo>
                  <a:pt x="3563" y="1555"/>
                  <a:pt x="3534" y="1562"/>
                  <a:pt x="3505" y="1562"/>
                </a:cubicBezTo>
                <a:cubicBezTo>
                  <a:pt x="3455" y="1562"/>
                  <a:pt x="3407" y="1543"/>
                  <a:pt x="3371" y="1507"/>
                </a:cubicBezTo>
                <a:lnTo>
                  <a:pt x="2863" y="1001"/>
                </a:lnTo>
                <a:cubicBezTo>
                  <a:pt x="2765" y="902"/>
                  <a:pt x="2635" y="853"/>
                  <a:pt x="2506" y="853"/>
                </a:cubicBezTo>
                <a:cubicBezTo>
                  <a:pt x="2377" y="853"/>
                  <a:pt x="2247" y="902"/>
                  <a:pt x="2149" y="1001"/>
                </a:cubicBezTo>
                <a:lnTo>
                  <a:pt x="994" y="2153"/>
                </a:lnTo>
                <a:cubicBezTo>
                  <a:pt x="797" y="2349"/>
                  <a:pt x="797" y="2669"/>
                  <a:pt x="994" y="2865"/>
                </a:cubicBezTo>
                <a:lnTo>
                  <a:pt x="1501" y="3372"/>
                </a:lnTo>
                <a:cubicBezTo>
                  <a:pt x="1558" y="3428"/>
                  <a:pt x="1572" y="3515"/>
                  <a:pt x="1538" y="3589"/>
                </a:cubicBezTo>
                <a:cubicBezTo>
                  <a:pt x="1489" y="3696"/>
                  <a:pt x="1445" y="3804"/>
                  <a:pt x="1403" y="3913"/>
                </a:cubicBezTo>
                <a:cubicBezTo>
                  <a:pt x="1376" y="3989"/>
                  <a:pt x="1303" y="4041"/>
                  <a:pt x="1224" y="4041"/>
                </a:cubicBezTo>
                <a:lnTo>
                  <a:pt x="506" y="4041"/>
                </a:lnTo>
                <a:cubicBezTo>
                  <a:pt x="227" y="4041"/>
                  <a:pt x="1" y="4267"/>
                  <a:pt x="1" y="4545"/>
                </a:cubicBezTo>
                <a:lnTo>
                  <a:pt x="1" y="6174"/>
                </a:lnTo>
                <a:cubicBezTo>
                  <a:pt x="1" y="6452"/>
                  <a:pt x="227" y="6679"/>
                  <a:pt x="506" y="6679"/>
                </a:cubicBezTo>
                <a:lnTo>
                  <a:pt x="1230" y="6679"/>
                </a:lnTo>
                <a:cubicBezTo>
                  <a:pt x="1310" y="6679"/>
                  <a:pt x="1382" y="6730"/>
                  <a:pt x="1410" y="6807"/>
                </a:cubicBezTo>
                <a:cubicBezTo>
                  <a:pt x="1450" y="6917"/>
                  <a:pt x="1494" y="7024"/>
                  <a:pt x="1543" y="7130"/>
                </a:cubicBezTo>
                <a:cubicBezTo>
                  <a:pt x="1578" y="7205"/>
                  <a:pt x="1563" y="7293"/>
                  <a:pt x="1507" y="7349"/>
                </a:cubicBezTo>
                <a:lnTo>
                  <a:pt x="1000" y="7856"/>
                </a:lnTo>
                <a:cubicBezTo>
                  <a:pt x="804" y="8054"/>
                  <a:pt x="804" y="8374"/>
                  <a:pt x="1000" y="8571"/>
                </a:cubicBezTo>
                <a:lnTo>
                  <a:pt x="2153" y="9726"/>
                </a:lnTo>
                <a:cubicBezTo>
                  <a:pt x="2251" y="9824"/>
                  <a:pt x="2380" y="9874"/>
                  <a:pt x="2510" y="9874"/>
                </a:cubicBezTo>
                <a:cubicBezTo>
                  <a:pt x="2639" y="9874"/>
                  <a:pt x="2768" y="9824"/>
                  <a:pt x="2866" y="9726"/>
                </a:cubicBezTo>
                <a:lnTo>
                  <a:pt x="3372" y="9219"/>
                </a:lnTo>
                <a:cubicBezTo>
                  <a:pt x="3408" y="9182"/>
                  <a:pt x="3457" y="9164"/>
                  <a:pt x="3507" y="9164"/>
                </a:cubicBezTo>
                <a:cubicBezTo>
                  <a:pt x="3535" y="9164"/>
                  <a:pt x="3563" y="9170"/>
                  <a:pt x="3590" y="9182"/>
                </a:cubicBezTo>
                <a:cubicBezTo>
                  <a:pt x="3696" y="9231"/>
                  <a:pt x="3804" y="9275"/>
                  <a:pt x="3914" y="9316"/>
                </a:cubicBezTo>
                <a:cubicBezTo>
                  <a:pt x="3990" y="9344"/>
                  <a:pt x="4041" y="9416"/>
                  <a:pt x="4041" y="9496"/>
                </a:cubicBezTo>
                <a:lnTo>
                  <a:pt x="4041" y="10214"/>
                </a:lnTo>
                <a:cubicBezTo>
                  <a:pt x="4041" y="10493"/>
                  <a:pt x="4267" y="10719"/>
                  <a:pt x="4546" y="10719"/>
                </a:cubicBezTo>
                <a:lnTo>
                  <a:pt x="6174" y="10719"/>
                </a:lnTo>
                <a:cubicBezTo>
                  <a:pt x="6453" y="10719"/>
                  <a:pt x="6679" y="10493"/>
                  <a:pt x="6679" y="10214"/>
                </a:cubicBezTo>
                <a:lnTo>
                  <a:pt x="6679" y="9490"/>
                </a:lnTo>
                <a:cubicBezTo>
                  <a:pt x="6679" y="9410"/>
                  <a:pt x="6731" y="9338"/>
                  <a:pt x="6808" y="9310"/>
                </a:cubicBezTo>
                <a:cubicBezTo>
                  <a:pt x="6917" y="9270"/>
                  <a:pt x="7025" y="9226"/>
                  <a:pt x="7131" y="9177"/>
                </a:cubicBezTo>
                <a:cubicBezTo>
                  <a:pt x="7158" y="9164"/>
                  <a:pt x="7186" y="9158"/>
                  <a:pt x="7215" y="9158"/>
                </a:cubicBezTo>
                <a:cubicBezTo>
                  <a:pt x="7264" y="9158"/>
                  <a:pt x="7313" y="9177"/>
                  <a:pt x="7350" y="9213"/>
                </a:cubicBezTo>
                <a:lnTo>
                  <a:pt x="7857" y="9719"/>
                </a:lnTo>
                <a:cubicBezTo>
                  <a:pt x="7955" y="9817"/>
                  <a:pt x="8084" y="9866"/>
                  <a:pt x="8214" y="9866"/>
                </a:cubicBezTo>
                <a:cubicBezTo>
                  <a:pt x="8343" y="9866"/>
                  <a:pt x="8472" y="9817"/>
                  <a:pt x="8570" y="9719"/>
                </a:cubicBezTo>
                <a:lnTo>
                  <a:pt x="9726" y="8567"/>
                </a:lnTo>
                <a:cubicBezTo>
                  <a:pt x="9923" y="8370"/>
                  <a:pt x="9923" y="8050"/>
                  <a:pt x="9726" y="7854"/>
                </a:cubicBezTo>
                <a:lnTo>
                  <a:pt x="9218" y="7348"/>
                </a:lnTo>
                <a:cubicBezTo>
                  <a:pt x="9163" y="7291"/>
                  <a:pt x="9147" y="7204"/>
                  <a:pt x="9181" y="7130"/>
                </a:cubicBezTo>
                <a:cubicBezTo>
                  <a:pt x="9231" y="7024"/>
                  <a:pt x="9276" y="6916"/>
                  <a:pt x="9316" y="6806"/>
                </a:cubicBezTo>
                <a:cubicBezTo>
                  <a:pt x="9345" y="6730"/>
                  <a:pt x="9417" y="6679"/>
                  <a:pt x="9496" y="6679"/>
                </a:cubicBezTo>
                <a:lnTo>
                  <a:pt x="10214" y="6679"/>
                </a:lnTo>
                <a:cubicBezTo>
                  <a:pt x="10493" y="6679"/>
                  <a:pt x="10719" y="6452"/>
                  <a:pt x="10719" y="6174"/>
                </a:cubicBezTo>
                <a:lnTo>
                  <a:pt x="10719" y="4545"/>
                </a:lnTo>
                <a:cubicBezTo>
                  <a:pt x="10720" y="4267"/>
                  <a:pt x="10493" y="4041"/>
                  <a:pt x="10215" y="4041"/>
                </a:cubicBezTo>
                <a:lnTo>
                  <a:pt x="9490" y="4041"/>
                </a:lnTo>
                <a:cubicBezTo>
                  <a:pt x="9411" y="4041"/>
                  <a:pt x="9339" y="3989"/>
                  <a:pt x="9310" y="3912"/>
                </a:cubicBezTo>
                <a:cubicBezTo>
                  <a:pt x="9271" y="3803"/>
                  <a:pt x="9227" y="3695"/>
                  <a:pt x="9177" y="3589"/>
                </a:cubicBezTo>
                <a:cubicBezTo>
                  <a:pt x="9142" y="3515"/>
                  <a:pt x="9157" y="3427"/>
                  <a:pt x="9213" y="3370"/>
                </a:cubicBezTo>
                <a:lnTo>
                  <a:pt x="9719" y="2863"/>
                </a:lnTo>
                <a:cubicBezTo>
                  <a:pt x="9916" y="2666"/>
                  <a:pt x="9916" y="2346"/>
                  <a:pt x="9719" y="2148"/>
                </a:cubicBezTo>
                <a:lnTo>
                  <a:pt x="8568" y="995"/>
                </a:lnTo>
                <a:cubicBezTo>
                  <a:pt x="8470" y="896"/>
                  <a:pt x="8340" y="846"/>
                  <a:pt x="8211" y="846"/>
                </a:cubicBezTo>
                <a:cubicBezTo>
                  <a:pt x="8081" y="846"/>
                  <a:pt x="7952" y="896"/>
                  <a:pt x="7854" y="995"/>
                </a:cubicBezTo>
                <a:lnTo>
                  <a:pt x="7348" y="1501"/>
                </a:lnTo>
                <a:cubicBezTo>
                  <a:pt x="7312" y="1537"/>
                  <a:pt x="7263" y="1556"/>
                  <a:pt x="7213" y="1556"/>
                </a:cubicBezTo>
                <a:cubicBezTo>
                  <a:pt x="7186" y="1556"/>
                  <a:pt x="7157" y="1550"/>
                  <a:pt x="7131" y="1538"/>
                </a:cubicBezTo>
                <a:cubicBezTo>
                  <a:pt x="7025" y="1489"/>
                  <a:pt x="6917" y="1444"/>
                  <a:pt x="6807" y="1404"/>
                </a:cubicBezTo>
                <a:cubicBezTo>
                  <a:pt x="6731" y="1375"/>
                  <a:pt x="6679" y="1303"/>
                  <a:pt x="6679" y="1223"/>
                </a:cubicBezTo>
                <a:lnTo>
                  <a:pt x="6679" y="506"/>
                </a:lnTo>
                <a:cubicBezTo>
                  <a:pt x="6679" y="227"/>
                  <a:pt x="6453" y="0"/>
                  <a:pt x="617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3292135" y="3631376"/>
            <a:ext cx="221783" cy="248317"/>
          </a:xfrm>
          <a:custGeom>
            <a:rect b="b" l="l" r="r" t="t"/>
            <a:pathLst>
              <a:path extrusionOk="0" h="10716" w="9485">
                <a:moveTo>
                  <a:pt x="5165" y="709"/>
                </a:moveTo>
                <a:cubicBezTo>
                  <a:pt x="5078" y="709"/>
                  <a:pt x="4989" y="744"/>
                  <a:pt x="4917" y="814"/>
                </a:cubicBezTo>
                <a:cubicBezTo>
                  <a:pt x="4505" y="1205"/>
                  <a:pt x="4098" y="1588"/>
                  <a:pt x="3689" y="1976"/>
                </a:cubicBezTo>
                <a:cubicBezTo>
                  <a:pt x="3610" y="2051"/>
                  <a:pt x="3570" y="2153"/>
                  <a:pt x="3582" y="2255"/>
                </a:cubicBezTo>
                <a:cubicBezTo>
                  <a:pt x="3593" y="2356"/>
                  <a:pt x="3652" y="2447"/>
                  <a:pt x="3743" y="2502"/>
                </a:cubicBezTo>
                <a:cubicBezTo>
                  <a:pt x="3940" y="2619"/>
                  <a:pt x="4136" y="2732"/>
                  <a:pt x="4331" y="2843"/>
                </a:cubicBezTo>
                <a:cubicBezTo>
                  <a:pt x="4235" y="3076"/>
                  <a:pt x="4116" y="3348"/>
                  <a:pt x="4019" y="3596"/>
                </a:cubicBezTo>
                <a:cubicBezTo>
                  <a:pt x="3959" y="3753"/>
                  <a:pt x="4028" y="3927"/>
                  <a:pt x="4180" y="4000"/>
                </a:cubicBezTo>
                <a:cubicBezTo>
                  <a:pt x="4226" y="4022"/>
                  <a:pt x="4274" y="4034"/>
                  <a:pt x="4323" y="4034"/>
                </a:cubicBezTo>
                <a:cubicBezTo>
                  <a:pt x="4403" y="4034"/>
                  <a:pt x="4485" y="4001"/>
                  <a:pt x="4564" y="3927"/>
                </a:cubicBezTo>
                <a:lnTo>
                  <a:pt x="5005" y="3509"/>
                </a:lnTo>
                <a:cubicBezTo>
                  <a:pt x="5068" y="3449"/>
                  <a:pt x="5071" y="3350"/>
                  <a:pt x="5011" y="3287"/>
                </a:cubicBezTo>
                <a:cubicBezTo>
                  <a:pt x="4980" y="3254"/>
                  <a:pt x="4939" y="3238"/>
                  <a:pt x="4897" y="3238"/>
                </a:cubicBezTo>
                <a:cubicBezTo>
                  <a:pt x="4858" y="3238"/>
                  <a:pt x="4819" y="3252"/>
                  <a:pt x="4789" y="3281"/>
                </a:cubicBezTo>
                <a:cubicBezTo>
                  <a:pt x="4765" y="3303"/>
                  <a:pt x="4349" y="3707"/>
                  <a:pt x="4321" y="3719"/>
                </a:cubicBezTo>
                <a:cubicBezTo>
                  <a:pt x="4318" y="3718"/>
                  <a:pt x="4310" y="3715"/>
                  <a:pt x="4312" y="3710"/>
                </a:cubicBezTo>
                <a:cubicBezTo>
                  <a:pt x="4421" y="3424"/>
                  <a:pt x="4555" y="3120"/>
                  <a:pt x="4667" y="2857"/>
                </a:cubicBezTo>
                <a:cubicBezTo>
                  <a:pt x="4698" y="2783"/>
                  <a:pt x="4685" y="2684"/>
                  <a:pt x="4588" y="2628"/>
                </a:cubicBezTo>
                <a:cubicBezTo>
                  <a:pt x="4360" y="2497"/>
                  <a:pt x="4131" y="2370"/>
                  <a:pt x="3906" y="2233"/>
                </a:cubicBezTo>
                <a:cubicBezTo>
                  <a:pt x="3889" y="2223"/>
                  <a:pt x="3889" y="2218"/>
                  <a:pt x="3905" y="2204"/>
                </a:cubicBezTo>
                <a:cubicBezTo>
                  <a:pt x="4342" y="1790"/>
                  <a:pt x="5118" y="1046"/>
                  <a:pt x="5156" y="1022"/>
                </a:cubicBezTo>
                <a:cubicBezTo>
                  <a:pt x="5164" y="1024"/>
                  <a:pt x="5169" y="1029"/>
                  <a:pt x="5169" y="1031"/>
                </a:cubicBezTo>
                <a:cubicBezTo>
                  <a:pt x="5078" y="1262"/>
                  <a:pt x="4978" y="1496"/>
                  <a:pt x="4883" y="1723"/>
                </a:cubicBezTo>
                <a:cubicBezTo>
                  <a:pt x="4860" y="1776"/>
                  <a:pt x="4837" y="1830"/>
                  <a:pt x="4815" y="1883"/>
                </a:cubicBezTo>
                <a:cubicBezTo>
                  <a:pt x="4777" y="1972"/>
                  <a:pt x="4809" y="2064"/>
                  <a:pt x="4893" y="2112"/>
                </a:cubicBezTo>
                <a:cubicBezTo>
                  <a:pt x="4985" y="2166"/>
                  <a:pt x="5077" y="2219"/>
                  <a:pt x="5169" y="2273"/>
                </a:cubicBezTo>
                <a:cubicBezTo>
                  <a:pt x="5302" y="2350"/>
                  <a:pt x="5436" y="2427"/>
                  <a:pt x="5570" y="2504"/>
                </a:cubicBezTo>
                <a:cubicBezTo>
                  <a:pt x="5592" y="2518"/>
                  <a:pt x="5593" y="2520"/>
                  <a:pt x="5576" y="2536"/>
                </a:cubicBezTo>
                <a:cubicBezTo>
                  <a:pt x="5449" y="2655"/>
                  <a:pt x="5324" y="2775"/>
                  <a:pt x="5198" y="2894"/>
                </a:cubicBezTo>
                <a:cubicBezTo>
                  <a:pt x="5136" y="2954"/>
                  <a:pt x="5133" y="3053"/>
                  <a:pt x="5192" y="3116"/>
                </a:cubicBezTo>
                <a:cubicBezTo>
                  <a:pt x="5223" y="3149"/>
                  <a:pt x="5265" y="3165"/>
                  <a:pt x="5306" y="3165"/>
                </a:cubicBezTo>
                <a:cubicBezTo>
                  <a:pt x="5345" y="3165"/>
                  <a:pt x="5384" y="3151"/>
                  <a:pt x="5414" y="3122"/>
                </a:cubicBezTo>
                <a:cubicBezTo>
                  <a:pt x="5540" y="3003"/>
                  <a:pt x="5666" y="2884"/>
                  <a:pt x="5792" y="2764"/>
                </a:cubicBezTo>
                <a:cubicBezTo>
                  <a:pt x="5872" y="2688"/>
                  <a:pt x="5910" y="2586"/>
                  <a:pt x="5899" y="2484"/>
                </a:cubicBezTo>
                <a:cubicBezTo>
                  <a:pt x="5886" y="2380"/>
                  <a:pt x="5823" y="2288"/>
                  <a:pt x="5726" y="2232"/>
                </a:cubicBezTo>
                <a:cubicBezTo>
                  <a:pt x="5534" y="2121"/>
                  <a:pt x="5341" y="2010"/>
                  <a:pt x="5149" y="1899"/>
                </a:cubicBezTo>
                <a:cubicBezTo>
                  <a:pt x="5254" y="1652"/>
                  <a:pt x="5362" y="1398"/>
                  <a:pt x="5461" y="1144"/>
                </a:cubicBezTo>
                <a:cubicBezTo>
                  <a:pt x="5499" y="1046"/>
                  <a:pt x="5485" y="936"/>
                  <a:pt x="5427" y="850"/>
                </a:cubicBezTo>
                <a:cubicBezTo>
                  <a:pt x="5362" y="756"/>
                  <a:pt x="5265" y="709"/>
                  <a:pt x="5165" y="709"/>
                </a:cubicBezTo>
                <a:close/>
                <a:moveTo>
                  <a:pt x="3836" y="6361"/>
                </a:moveTo>
                <a:cubicBezTo>
                  <a:pt x="4250" y="6361"/>
                  <a:pt x="4586" y="6696"/>
                  <a:pt x="4586" y="7111"/>
                </a:cubicBezTo>
                <a:lnTo>
                  <a:pt x="4586" y="7323"/>
                </a:lnTo>
                <a:lnTo>
                  <a:pt x="4374" y="7323"/>
                </a:lnTo>
                <a:cubicBezTo>
                  <a:pt x="3959" y="7323"/>
                  <a:pt x="3623" y="6987"/>
                  <a:pt x="3623" y="6573"/>
                </a:cubicBezTo>
                <a:lnTo>
                  <a:pt x="3623" y="6361"/>
                </a:lnTo>
                <a:close/>
                <a:moveTo>
                  <a:pt x="5863" y="7303"/>
                </a:moveTo>
                <a:lnTo>
                  <a:pt x="5863" y="7515"/>
                </a:lnTo>
                <a:cubicBezTo>
                  <a:pt x="5863" y="7929"/>
                  <a:pt x="5526" y="8265"/>
                  <a:pt x="5112" y="8265"/>
                </a:cubicBezTo>
                <a:lnTo>
                  <a:pt x="4900" y="8265"/>
                </a:lnTo>
                <a:lnTo>
                  <a:pt x="4900" y="8053"/>
                </a:lnTo>
                <a:cubicBezTo>
                  <a:pt x="4900" y="7638"/>
                  <a:pt x="5235" y="7303"/>
                  <a:pt x="5650" y="7303"/>
                </a:cubicBezTo>
                <a:close/>
                <a:moveTo>
                  <a:pt x="527" y="7491"/>
                </a:moveTo>
                <a:cubicBezTo>
                  <a:pt x="942" y="7491"/>
                  <a:pt x="1278" y="7826"/>
                  <a:pt x="1278" y="8242"/>
                </a:cubicBezTo>
                <a:lnTo>
                  <a:pt x="1278" y="8454"/>
                </a:lnTo>
                <a:lnTo>
                  <a:pt x="1065" y="8454"/>
                </a:lnTo>
                <a:cubicBezTo>
                  <a:pt x="651" y="8454"/>
                  <a:pt x="316" y="8118"/>
                  <a:pt x="316" y="7704"/>
                </a:cubicBezTo>
                <a:lnTo>
                  <a:pt x="316" y="7491"/>
                </a:lnTo>
                <a:close/>
                <a:moveTo>
                  <a:pt x="9170" y="7491"/>
                </a:moveTo>
                <a:lnTo>
                  <a:pt x="9170" y="7704"/>
                </a:lnTo>
                <a:cubicBezTo>
                  <a:pt x="9170" y="8118"/>
                  <a:pt x="8835" y="8454"/>
                  <a:pt x="8420" y="8454"/>
                </a:cubicBezTo>
                <a:lnTo>
                  <a:pt x="8208" y="8454"/>
                </a:lnTo>
                <a:lnTo>
                  <a:pt x="8208" y="8242"/>
                </a:lnTo>
                <a:cubicBezTo>
                  <a:pt x="8208" y="7827"/>
                  <a:pt x="8543" y="7491"/>
                  <a:pt x="8957" y="7491"/>
                </a:cubicBezTo>
                <a:close/>
                <a:moveTo>
                  <a:pt x="2576" y="8245"/>
                </a:moveTo>
                <a:lnTo>
                  <a:pt x="2576" y="8457"/>
                </a:lnTo>
                <a:cubicBezTo>
                  <a:pt x="2576" y="8871"/>
                  <a:pt x="2240" y="9207"/>
                  <a:pt x="1825" y="9207"/>
                </a:cubicBezTo>
                <a:lnTo>
                  <a:pt x="1613" y="9207"/>
                </a:lnTo>
                <a:lnTo>
                  <a:pt x="1613" y="8995"/>
                </a:lnTo>
                <a:cubicBezTo>
                  <a:pt x="1613" y="8580"/>
                  <a:pt x="1949" y="8245"/>
                  <a:pt x="2363" y="8245"/>
                </a:cubicBezTo>
                <a:close/>
                <a:moveTo>
                  <a:pt x="7123" y="8245"/>
                </a:moveTo>
                <a:cubicBezTo>
                  <a:pt x="7537" y="8245"/>
                  <a:pt x="7872" y="8580"/>
                  <a:pt x="7872" y="8995"/>
                </a:cubicBezTo>
                <a:lnTo>
                  <a:pt x="7872" y="9207"/>
                </a:lnTo>
                <a:lnTo>
                  <a:pt x="7659" y="9207"/>
                </a:lnTo>
                <a:cubicBezTo>
                  <a:pt x="7245" y="9207"/>
                  <a:pt x="6910" y="8872"/>
                  <a:pt x="6910" y="8458"/>
                </a:cubicBezTo>
                <a:lnTo>
                  <a:pt x="6910" y="8245"/>
                </a:lnTo>
                <a:close/>
                <a:moveTo>
                  <a:pt x="3836" y="8559"/>
                </a:moveTo>
                <a:cubicBezTo>
                  <a:pt x="4250" y="8559"/>
                  <a:pt x="4586" y="8895"/>
                  <a:pt x="4586" y="9309"/>
                </a:cubicBezTo>
                <a:lnTo>
                  <a:pt x="4586" y="9521"/>
                </a:lnTo>
                <a:lnTo>
                  <a:pt x="4374" y="9521"/>
                </a:lnTo>
                <a:cubicBezTo>
                  <a:pt x="3959" y="9521"/>
                  <a:pt x="3623" y="9186"/>
                  <a:pt x="3623" y="8771"/>
                </a:cubicBezTo>
                <a:lnTo>
                  <a:pt x="3623" y="8559"/>
                </a:lnTo>
                <a:close/>
                <a:moveTo>
                  <a:pt x="4743" y="0"/>
                </a:moveTo>
                <a:cubicBezTo>
                  <a:pt x="4189" y="0"/>
                  <a:pt x="3665" y="187"/>
                  <a:pt x="3236" y="540"/>
                </a:cubicBezTo>
                <a:cubicBezTo>
                  <a:pt x="3233" y="542"/>
                  <a:pt x="3232" y="545"/>
                  <a:pt x="3231" y="548"/>
                </a:cubicBezTo>
                <a:cubicBezTo>
                  <a:pt x="3205" y="695"/>
                  <a:pt x="3296" y="776"/>
                  <a:pt x="3388" y="776"/>
                </a:cubicBezTo>
                <a:cubicBezTo>
                  <a:pt x="3422" y="776"/>
                  <a:pt x="3456" y="766"/>
                  <a:pt x="3484" y="744"/>
                </a:cubicBezTo>
                <a:cubicBezTo>
                  <a:pt x="3847" y="463"/>
                  <a:pt x="4283" y="314"/>
                  <a:pt x="4743" y="314"/>
                </a:cubicBezTo>
                <a:cubicBezTo>
                  <a:pt x="5214" y="314"/>
                  <a:pt x="5712" y="470"/>
                  <a:pt x="6185" y="798"/>
                </a:cubicBezTo>
                <a:cubicBezTo>
                  <a:pt x="6198" y="807"/>
                  <a:pt x="6210" y="820"/>
                  <a:pt x="6221" y="832"/>
                </a:cubicBezTo>
                <a:cubicBezTo>
                  <a:pt x="7566" y="2532"/>
                  <a:pt x="6372" y="4434"/>
                  <a:pt x="4742" y="4434"/>
                </a:cubicBezTo>
                <a:cubicBezTo>
                  <a:pt x="4250" y="4434"/>
                  <a:pt x="3717" y="4260"/>
                  <a:pt x="3203" y="3855"/>
                </a:cubicBezTo>
                <a:cubicBezTo>
                  <a:pt x="3191" y="3844"/>
                  <a:pt x="3180" y="3832"/>
                  <a:pt x="3170" y="3819"/>
                </a:cubicBezTo>
                <a:cubicBezTo>
                  <a:pt x="2503" y="2863"/>
                  <a:pt x="2545" y="1805"/>
                  <a:pt x="3152" y="1066"/>
                </a:cubicBezTo>
                <a:cubicBezTo>
                  <a:pt x="3154" y="1063"/>
                  <a:pt x="3155" y="1060"/>
                  <a:pt x="3155" y="1056"/>
                </a:cubicBezTo>
                <a:cubicBezTo>
                  <a:pt x="3145" y="927"/>
                  <a:pt x="3064" y="867"/>
                  <a:pt x="2985" y="867"/>
                </a:cubicBezTo>
                <a:cubicBezTo>
                  <a:pt x="2938" y="867"/>
                  <a:pt x="2891" y="889"/>
                  <a:pt x="2860" y="929"/>
                </a:cubicBezTo>
                <a:cubicBezTo>
                  <a:pt x="2539" y="1346"/>
                  <a:pt x="2369" y="1846"/>
                  <a:pt x="2369" y="2374"/>
                </a:cubicBezTo>
                <a:cubicBezTo>
                  <a:pt x="2369" y="3630"/>
                  <a:pt x="3350" y="4661"/>
                  <a:pt x="4586" y="4742"/>
                </a:cubicBezTo>
                <a:lnTo>
                  <a:pt x="4586" y="6357"/>
                </a:lnTo>
                <a:cubicBezTo>
                  <a:pt x="4394" y="6164"/>
                  <a:pt x="4131" y="6046"/>
                  <a:pt x="3840" y="6046"/>
                </a:cubicBezTo>
                <a:lnTo>
                  <a:pt x="3550" y="6046"/>
                </a:lnTo>
                <a:cubicBezTo>
                  <a:pt x="3416" y="6046"/>
                  <a:pt x="3309" y="6154"/>
                  <a:pt x="3309" y="6287"/>
                </a:cubicBezTo>
                <a:lnTo>
                  <a:pt x="3309" y="6573"/>
                </a:lnTo>
                <a:cubicBezTo>
                  <a:pt x="3309" y="7161"/>
                  <a:pt x="3785" y="7637"/>
                  <a:pt x="4374" y="7637"/>
                </a:cubicBezTo>
                <a:lnTo>
                  <a:pt x="4586" y="7637"/>
                </a:lnTo>
                <a:lnTo>
                  <a:pt x="4586" y="8559"/>
                </a:lnTo>
                <a:cubicBezTo>
                  <a:pt x="4394" y="8364"/>
                  <a:pt x="4131" y="8245"/>
                  <a:pt x="3840" y="8245"/>
                </a:cubicBezTo>
                <a:lnTo>
                  <a:pt x="3550" y="8245"/>
                </a:lnTo>
                <a:cubicBezTo>
                  <a:pt x="3416" y="8245"/>
                  <a:pt x="3309" y="8352"/>
                  <a:pt x="3309" y="8486"/>
                </a:cubicBezTo>
                <a:lnTo>
                  <a:pt x="3309" y="8771"/>
                </a:lnTo>
                <a:cubicBezTo>
                  <a:pt x="3309" y="9359"/>
                  <a:pt x="3785" y="9836"/>
                  <a:pt x="4374" y="9836"/>
                </a:cubicBezTo>
                <a:lnTo>
                  <a:pt x="4586" y="9836"/>
                </a:lnTo>
                <a:lnTo>
                  <a:pt x="4586" y="10400"/>
                </a:lnTo>
                <a:lnTo>
                  <a:pt x="1613" y="10400"/>
                </a:lnTo>
                <a:lnTo>
                  <a:pt x="1613" y="9543"/>
                </a:lnTo>
                <a:lnTo>
                  <a:pt x="1825" y="9543"/>
                </a:lnTo>
                <a:cubicBezTo>
                  <a:pt x="2414" y="9543"/>
                  <a:pt x="2890" y="9066"/>
                  <a:pt x="2890" y="8478"/>
                </a:cubicBezTo>
                <a:lnTo>
                  <a:pt x="2890" y="8021"/>
                </a:lnTo>
                <a:cubicBezTo>
                  <a:pt x="2890" y="7970"/>
                  <a:pt x="2850" y="7930"/>
                  <a:pt x="2800" y="7930"/>
                </a:cubicBezTo>
                <a:lnTo>
                  <a:pt x="2359" y="7930"/>
                </a:lnTo>
                <a:cubicBezTo>
                  <a:pt x="2068" y="7930"/>
                  <a:pt x="1805" y="8046"/>
                  <a:pt x="1613" y="8234"/>
                </a:cubicBezTo>
                <a:lnTo>
                  <a:pt x="1613" y="7574"/>
                </a:lnTo>
                <a:cubicBezTo>
                  <a:pt x="1613" y="7355"/>
                  <a:pt x="1435" y="7176"/>
                  <a:pt x="1215" y="7176"/>
                </a:cubicBezTo>
                <a:lnTo>
                  <a:pt x="241" y="7176"/>
                </a:lnTo>
                <a:cubicBezTo>
                  <a:pt x="109" y="7176"/>
                  <a:pt x="1" y="7284"/>
                  <a:pt x="1" y="7418"/>
                </a:cubicBezTo>
                <a:lnTo>
                  <a:pt x="1" y="7704"/>
                </a:lnTo>
                <a:cubicBezTo>
                  <a:pt x="1" y="8291"/>
                  <a:pt x="478" y="8768"/>
                  <a:pt x="1065" y="8768"/>
                </a:cubicBezTo>
                <a:lnTo>
                  <a:pt x="1278" y="8768"/>
                </a:lnTo>
                <a:lnTo>
                  <a:pt x="1278" y="10400"/>
                </a:lnTo>
                <a:lnTo>
                  <a:pt x="714" y="10400"/>
                </a:lnTo>
                <a:cubicBezTo>
                  <a:pt x="638" y="10400"/>
                  <a:pt x="570" y="10451"/>
                  <a:pt x="554" y="10524"/>
                </a:cubicBezTo>
                <a:cubicBezTo>
                  <a:pt x="533" y="10626"/>
                  <a:pt x="610" y="10715"/>
                  <a:pt x="708" y="10715"/>
                </a:cubicBezTo>
                <a:lnTo>
                  <a:pt x="8773" y="10715"/>
                </a:lnTo>
                <a:cubicBezTo>
                  <a:pt x="8847" y="10715"/>
                  <a:pt x="8916" y="10665"/>
                  <a:pt x="8932" y="10592"/>
                </a:cubicBezTo>
                <a:cubicBezTo>
                  <a:pt x="8953" y="10490"/>
                  <a:pt x="8876" y="10400"/>
                  <a:pt x="8777" y="10400"/>
                </a:cubicBezTo>
                <a:lnTo>
                  <a:pt x="8208" y="10400"/>
                </a:lnTo>
                <a:lnTo>
                  <a:pt x="8208" y="8768"/>
                </a:lnTo>
                <a:lnTo>
                  <a:pt x="9245" y="8768"/>
                </a:lnTo>
                <a:cubicBezTo>
                  <a:pt x="9378" y="8768"/>
                  <a:pt x="9485" y="8660"/>
                  <a:pt x="9485" y="8529"/>
                </a:cubicBezTo>
                <a:lnTo>
                  <a:pt x="9485" y="7231"/>
                </a:lnTo>
                <a:cubicBezTo>
                  <a:pt x="9485" y="7201"/>
                  <a:pt x="9460" y="7176"/>
                  <a:pt x="9430" y="7176"/>
                </a:cubicBezTo>
                <a:lnTo>
                  <a:pt x="9245" y="7176"/>
                </a:lnTo>
                <a:lnTo>
                  <a:pt x="9245" y="7177"/>
                </a:lnTo>
                <a:lnTo>
                  <a:pt x="8937" y="7177"/>
                </a:lnTo>
                <a:cubicBezTo>
                  <a:pt x="8349" y="7177"/>
                  <a:pt x="7872" y="7654"/>
                  <a:pt x="7872" y="8242"/>
                </a:cubicBezTo>
                <a:lnTo>
                  <a:pt x="7872" y="8240"/>
                </a:lnTo>
                <a:cubicBezTo>
                  <a:pt x="7681" y="8048"/>
                  <a:pt x="7418" y="7930"/>
                  <a:pt x="7127" y="7930"/>
                </a:cubicBezTo>
                <a:lnTo>
                  <a:pt x="6836" y="7930"/>
                </a:lnTo>
                <a:cubicBezTo>
                  <a:pt x="6703" y="7930"/>
                  <a:pt x="6595" y="8038"/>
                  <a:pt x="6595" y="8172"/>
                </a:cubicBezTo>
                <a:lnTo>
                  <a:pt x="6595" y="8458"/>
                </a:lnTo>
                <a:cubicBezTo>
                  <a:pt x="6595" y="9045"/>
                  <a:pt x="7072" y="9521"/>
                  <a:pt x="7659" y="9521"/>
                </a:cubicBezTo>
                <a:lnTo>
                  <a:pt x="7894" y="9521"/>
                </a:lnTo>
                <a:lnTo>
                  <a:pt x="7894" y="10400"/>
                </a:lnTo>
                <a:lnTo>
                  <a:pt x="4900" y="10400"/>
                </a:lnTo>
                <a:lnTo>
                  <a:pt x="4900" y="8579"/>
                </a:lnTo>
                <a:lnTo>
                  <a:pt x="5112" y="8579"/>
                </a:lnTo>
                <a:cubicBezTo>
                  <a:pt x="5700" y="8579"/>
                  <a:pt x="6176" y="8103"/>
                  <a:pt x="6176" y="7515"/>
                </a:cubicBezTo>
                <a:lnTo>
                  <a:pt x="6176" y="7229"/>
                </a:lnTo>
                <a:cubicBezTo>
                  <a:pt x="6176" y="7096"/>
                  <a:pt x="6069" y="6988"/>
                  <a:pt x="5936" y="6988"/>
                </a:cubicBezTo>
                <a:lnTo>
                  <a:pt x="5650" y="6988"/>
                </a:lnTo>
                <a:cubicBezTo>
                  <a:pt x="5358" y="6988"/>
                  <a:pt x="5093" y="7107"/>
                  <a:pt x="4900" y="7299"/>
                </a:cubicBezTo>
                <a:lnTo>
                  <a:pt x="4900" y="4743"/>
                </a:lnTo>
                <a:cubicBezTo>
                  <a:pt x="6135" y="4662"/>
                  <a:pt x="7116" y="3630"/>
                  <a:pt x="7116" y="2375"/>
                </a:cubicBezTo>
                <a:cubicBezTo>
                  <a:pt x="7116" y="1066"/>
                  <a:pt x="6052" y="0"/>
                  <a:pt x="474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18" name="Shape 118"/>
        <p:cNvGrpSpPr/>
        <p:nvPr/>
      </p:nvGrpSpPr>
      <p:grpSpPr>
        <a:xfrm>
          <a:off x="0" y="0"/>
          <a:ext cx="0" cy="0"/>
          <a:chOff x="0" y="0"/>
          <a:chExt cx="0" cy="0"/>
        </a:xfrm>
      </p:grpSpPr>
      <p:sp>
        <p:nvSpPr>
          <p:cNvPr id="119" name="Google Shape;11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20" name="Google Shape;120;p16"/>
          <p:cNvCxnSpPr/>
          <p:nvPr/>
        </p:nvCxnSpPr>
        <p:spPr>
          <a:xfrm flipH="1">
            <a:off x="1280275" y="936250"/>
            <a:ext cx="1326600" cy="8400"/>
          </a:xfrm>
          <a:prstGeom prst="straightConnector1">
            <a:avLst/>
          </a:prstGeom>
          <a:noFill/>
          <a:ln cap="flat" cmpd="sng" w="28575">
            <a:solidFill>
              <a:srgbClr val="FFFFFF"/>
            </a:solidFill>
            <a:prstDash val="solid"/>
            <a:round/>
            <a:headEnd len="med" w="med" type="none"/>
            <a:tailEnd len="med" w="med" type="none"/>
          </a:ln>
        </p:spPr>
      </p:cxnSp>
      <p:sp>
        <p:nvSpPr>
          <p:cNvPr id="121" name="Google Shape;121;p16"/>
          <p:cNvSpPr txBox="1"/>
          <p:nvPr/>
        </p:nvSpPr>
        <p:spPr>
          <a:xfrm>
            <a:off x="965900" y="397150"/>
            <a:ext cx="25941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SOURCES</a:t>
            </a:r>
            <a:endParaRPr sz="2400">
              <a:solidFill>
                <a:srgbClr val="E49576"/>
              </a:solidFill>
              <a:latin typeface="Lexend ExtraBold"/>
              <a:ea typeface="Lexend ExtraBold"/>
              <a:cs typeface="Lexend ExtraBold"/>
              <a:sym typeface="Lexend ExtraBold"/>
            </a:endParaRPr>
          </a:p>
        </p:txBody>
      </p:sp>
      <p:grpSp>
        <p:nvGrpSpPr>
          <p:cNvPr id="122" name="Google Shape;122;p16"/>
          <p:cNvGrpSpPr/>
          <p:nvPr/>
        </p:nvGrpSpPr>
        <p:grpSpPr>
          <a:xfrm>
            <a:off x="518428" y="413960"/>
            <a:ext cx="530700" cy="530700"/>
            <a:chOff x="7806928" y="4049560"/>
            <a:chExt cx="530700" cy="530700"/>
          </a:xfrm>
        </p:grpSpPr>
        <p:sp>
          <p:nvSpPr>
            <p:cNvPr id="123" name="Google Shape;123;p16"/>
            <p:cNvSpPr/>
            <p:nvPr/>
          </p:nvSpPr>
          <p:spPr>
            <a:xfrm>
              <a:off x="7806928" y="4049560"/>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7956838" y="4180925"/>
              <a:ext cx="230900" cy="267975"/>
            </a:xfrm>
            <a:custGeom>
              <a:rect b="b" l="l" r="r" t="t"/>
              <a:pathLst>
                <a:path extrusionOk="0" h="10719" w="9236">
                  <a:moveTo>
                    <a:pt x="4626" y="1"/>
                  </a:moveTo>
                  <a:cubicBezTo>
                    <a:pt x="4539" y="1"/>
                    <a:pt x="4469" y="71"/>
                    <a:pt x="4469" y="157"/>
                  </a:cubicBezTo>
                  <a:lnTo>
                    <a:pt x="4469" y="908"/>
                  </a:lnTo>
                  <a:cubicBezTo>
                    <a:pt x="4469" y="995"/>
                    <a:pt x="4540" y="1066"/>
                    <a:pt x="4627" y="1066"/>
                  </a:cubicBezTo>
                  <a:cubicBezTo>
                    <a:pt x="4633" y="1066"/>
                    <a:pt x="4640" y="1065"/>
                    <a:pt x="4646" y="1064"/>
                  </a:cubicBezTo>
                  <a:cubicBezTo>
                    <a:pt x="4726" y="1054"/>
                    <a:pt x="4784" y="983"/>
                    <a:pt x="4784" y="903"/>
                  </a:cubicBezTo>
                  <a:lnTo>
                    <a:pt x="4784" y="164"/>
                  </a:lnTo>
                  <a:cubicBezTo>
                    <a:pt x="4784" y="83"/>
                    <a:pt x="4726" y="11"/>
                    <a:pt x="4646" y="2"/>
                  </a:cubicBezTo>
                  <a:cubicBezTo>
                    <a:pt x="4639" y="1"/>
                    <a:pt x="4632" y="1"/>
                    <a:pt x="4626" y="1"/>
                  </a:cubicBezTo>
                  <a:close/>
                  <a:moveTo>
                    <a:pt x="2393" y="596"/>
                  </a:moveTo>
                  <a:cubicBezTo>
                    <a:pt x="2366" y="596"/>
                    <a:pt x="2339" y="603"/>
                    <a:pt x="2314" y="618"/>
                  </a:cubicBezTo>
                  <a:cubicBezTo>
                    <a:pt x="2239" y="661"/>
                    <a:pt x="2213" y="757"/>
                    <a:pt x="2256" y="832"/>
                  </a:cubicBezTo>
                  <a:lnTo>
                    <a:pt x="2633" y="1483"/>
                  </a:lnTo>
                  <a:cubicBezTo>
                    <a:pt x="2662" y="1533"/>
                    <a:pt x="2714" y="1561"/>
                    <a:pt x="2768" y="1561"/>
                  </a:cubicBezTo>
                  <a:cubicBezTo>
                    <a:pt x="2795" y="1561"/>
                    <a:pt x="2822" y="1554"/>
                    <a:pt x="2847" y="1540"/>
                  </a:cubicBezTo>
                  <a:cubicBezTo>
                    <a:pt x="2922" y="1496"/>
                    <a:pt x="2947" y="1401"/>
                    <a:pt x="2904" y="1326"/>
                  </a:cubicBezTo>
                  <a:lnTo>
                    <a:pt x="2529" y="675"/>
                  </a:lnTo>
                  <a:cubicBezTo>
                    <a:pt x="2500" y="625"/>
                    <a:pt x="2447" y="596"/>
                    <a:pt x="2393" y="596"/>
                  </a:cubicBezTo>
                  <a:close/>
                  <a:moveTo>
                    <a:pt x="6842" y="596"/>
                  </a:moveTo>
                  <a:cubicBezTo>
                    <a:pt x="6788" y="596"/>
                    <a:pt x="6736" y="625"/>
                    <a:pt x="6706" y="675"/>
                  </a:cubicBezTo>
                  <a:lnTo>
                    <a:pt x="6331" y="1326"/>
                  </a:lnTo>
                  <a:cubicBezTo>
                    <a:pt x="6288" y="1401"/>
                    <a:pt x="6313" y="1496"/>
                    <a:pt x="6388" y="1540"/>
                  </a:cubicBezTo>
                  <a:cubicBezTo>
                    <a:pt x="6413" y="1554"/>
                    <a:pt x="6440" y="1561"/>
                    <a:pt x="6467" y="1561"/>
                  </a:cubicBezTo>
                  <a:cubicBezTo>
                    <a:pt x="6521" y="1561"/>
                    <a:pt x="6574" y="1533"/>
                    <a:pt x="6603" y="1483"/>
                  </a:cubicBezTo>
                  <a:lnTo>
                    <a:pt x="6979" y="832"/>
                  </a:lnTo>
                  <a:cubicBezTo>
                    <a:pt x="7022" y="757"/>
                    <a:pt x="6996" y="661"/>
                    <a:pt x="6921" y="618"/>
                  </a:cubicBezTo>
                  <a:cubicBezTo>
                    <a:pt x="6896" y="603"/>
                    <a:pt x="6869" y="596"/>
                    <a:pt x="6842" y="596"/>
                  </a:cubicBezTo>
                  <a:close/>
                  <a:moveTo>
                    <a:pt x="764" y="2225"/>
                  </a:moveTo>
                  <a:cubicBezTo>
                    <a:pt x="710" y="2225"/>
                    <a:pt x="657" y="2253"/>
                    <a:pt x="628" y="2304"/>
                  </a:cubicBezTo>
                  <a:cubicBezTo>
                    <a:pt x="584" y="2379"/>
                    <a:pt x="610" y="2475"/>
                    <a:pt x="685" y="2519"/>
                  </a:cubicBezTo>
                  <a:lnTo>
                    <a:pt x="1336" y="2894"/>
                  </a:lnTo>
                  <a:cubicBezTo>
                    <a:pt x="1360" y="2908"/>
                    <a:pt x="1387" y="2915"/>
                    <a:pt x="1414" y="2915"/>
                  </a:cubicBezTo>
                  <a:cubicBezTo>
                    <a:pt x="1468" y="2915"/>
                    <a:pt x="1521" y="2887"/>
                    <a:pt x="1550" y="2836"/>
                  </a:cubicBezTo>
                  <a:cubicBezTo>
                    <a:pt x="1594" y="2761"/>
                    <a:pt x="1568" y="2666"/>
                    <a:pt x="1493" y="2622"/>
                  </a:cubicBezTo>
                  <a:lnTo>
                    <a:pt x="842" y="2246"/>
                  </a:lnTo>
                  <a:cubicBezTo>
                    <a:pt x="818" y="2232"/>
                    <a:pt x="791" y="2225"/>
                    <a:pt x="764" y="2225"/>
                  </a:cubicBezTo>
                  <a:close/>
                  <a:moveTo>
                    <a:pt x="8471" y="2225"/>
                  </a:moveTo>
                  <a:cubicBezTo>
                    <a:pt x="8445" y="2225"/>
                    <a:pt x="8418" y="2232"/>
                    <a:pt x="8393" y="2246"/>
                  </a:cubicBezTo>
                  <a:lnTo>
                    <a:pt x="7743" y="2622"/>
                  </a:lnTo>
                  <a:cubicBezTo>
                    <a:pt x="7668" y="2666"/>
                    <a:pt x="7642" y="2761"/>
                    <a:pt x="7685" y="2836"/>
                  </a:cubicBezTo>
                  <a:cubicBezTo>
                    <a:pt x="7715" y="2887"/>
                    <a:pt x="7768" y="2915"/>
                    <a:pt x="7822" y="2915"/>
                  </a:cubicBezTo>
                  <a:cubicBezTo>
                    <a:pt x="7848" y="2915"/>
                    <a:pt x="7875" y="2908"/>
                    <a:pt x="7899" y="2894"/>
                  </a:cubicBezTo>
                  <a:lnTo>
                    <a:pt x="8550" y="2519"/>
                  </a:lnTo>
                  <a:cubicBezTo>
                    <a:pt x="8625" y="2475"/>
                    <a:pt x="8651" y="2379"/>
                    <a:pt x="8608" y="2304"/>
                  </a:cubicBezTo>
                  <a:cubicBezTo>
                    <a:pt x="8579" y="2253"/>
                    <a:pt x="8526" y="2225"/>
                    <a:pt x="8471" y="2225"/>
                  </a:cubicBezTo>
                  <a:close/>
                  <a:moveTo>
                    <a:pt x="174" y="4459"/>
                  </a:moveTo>
                  <a:cubicBezTo>
                    <a:pt x="94" y="4459"/>
                    <a:pt x="22" y="4517"/>
                    <a:pt x="12" y="4597"/>
                  </a:cubicBezTo>
                  <a:cubicBezTo>
                    <a:pt x="0" y="4693"/>
                    <a:pt x="74" y="4774"/>
                    <a:pt x="168" y="4774"/>
                  </a:cubicBezTo>
                  <a:lnTo>
                    <a:pt x="913" y="4774"/>
                  </a:lnTo>
                  <a:cubicBezTo>
                    <a:pt x="993" y="4774"/>
                    <a:pt x="1064" y="4716"/>
                    <a:pt x="1075" y="4636"/>
                  </a:cubicBezTo>
                  <a:cubicBezTo>
                    <a:pt x="1086" y="4540"/>
                    <a:pt x="1012" y="4459"/>
                    <a:pt x="918" y="4459"/>
                  </a:cubicBezTo>
                  <a:close/>
                  <a:moveTo>
                    <a:pt x="8323" y="4459"/>
                  </a:moveTo>
                  <a:cubicBezTo>
                    <a:pt x="8243" y="4459"/>
                    <a:pt x="8171" y="4517"/>
                    <a:pt x="8160" y="4597"/>
                  </a:cubicBezTo>
                  <a:cubicBezTo>
                    <a:pt x="8149" y="4693"/>
                    <a:pt x="8223" y="4774"/>
                    <a:pt x="8317" y="4774"/>
                  </a:cubicBezTo>
                  <a:lnTo>
                    <a:pt x="9061" y="4774"/>
                  </a:lnTo>
                  <a:cubicBezTo>
                    <a:pt x="9142" y="4774"/>
                    <a:pt x="9214" y="4716"/>
                    <a:pt x="9224" y="4636"/>
                  </a:cubicBezTo>
                  <a:cubicBezTo>
                    <a:pt x="9235" y="4540"/>
                    <a:pt x="9161" y="4459"/>
                    <a:pt x="9067" y="4459"/>
                  </a:cubicBezTo>
                  <a:close/>
                  <a:moveTo>
                    <a:pt x="4627" y="2787"/>
                  </a:moveTo>
                  <a:lnTo>
                    <a:pt x="5516" y="3677"/>
                  </a:lnTo>
                  <a:cubicBezTo>
                    <a:pt x="5765" y="3925"/>
                    <a:pt x="5902" y="4256"/>
                    <a:pt x="5902" y="4607"/>
                  </a:cubicBezTo>
                  <a:cubicBezTo>
                    <a:pt x="5902" y="4959"/>
                    <a:pt x="5765" y="5289"/>
                    <a:pt x="5516" y="5538"/>
                  </a:cubicBezTo>
                  <a:lnTo>
                    <a:pt x="4784" y="6271"/>
                  </a:lnTo>
                  <a:lnTo>
                    <a:pt x="4784" y="5622"/>
                  </a:lnTo>
                  <a:lnTo>
                    <a:pt x="5142" y="5264"/>
                  </a:lnTo>
                  <a:cubicBezTo>
                    <a:pt x="5199" y="5208"/>
                    <a:pt x="5209" y="5116"/>
                    <a:pt x="5160" y="5053"/>
                  </a:cubicBezTo>
                  <a:cubicBezTo>
                    <a:pt x="5128" y="5012"/>
                    <a:pt x="5081" y="4992"/>
                    <a:pt x="5035" y="4992"/>
                  </a:cubicBezTo>
                  <a:cubicBezTo>
                    <a:pt x="4995" y="4992"/>
                    <a:pt x="4955" y="5008"/>
                    <a:pt x="4924" y="5038"/>
                  </a:cubicBezTo>
                  <a:lnTo>
                    <a:pt x="4783" y="5178"/>
                  </a:lnTo>
                  <a:lnTo>
                    <a:pt x="4783" y="4992"/>
                  </a:lnTo>
                  <a:lnTo>
                    <a:pt x="5142" y="4633"/>
                  </a:lnTo>
                  <a:cubicBezTo>
                    <a:pt x="5199" y="4576"/>
                    <a:pt x="5209" y="4485"/>
                    <a:pt x="5160" y="4422"/>
                  </a:cubicBezTo>
                  <a:cubicBezTo>
                    <a:pt x="5128" y="4381"/>
                    <a:pt x="5081" y="4361"/>
                    <a:pt x="5035" y="4361"/>
                  </a:cubicBezTo>
                  <a:cubicBezTo>
                    <a:pt x="4995" y="4361"/>
                    <a:pt x="4955" y="4376"/>
                    <a:pt x="4924" y="4407"/>
                  </a:cubicBezTo>
                  <a:lnTo>
                    <a:pt x="4783" y="4548"/>
                  </a:lnTo>
                  <a:lnTo>
                    <a:pt x="4783" y="4193"/>
                  </a:lnTo>
                  <a:cubicBezTo>
                    <a:pt x="4783" y="4113"/>
                    <a:pt x="4726" y="4041"/>
                    <a:pt x="4646" y="4030"/>
                  </a:cubicBezTo>
                  <a:cubicBezTo>
                    <a:pt x="4640" y="4030"/>
                    <a:pt x="4633" y="4029"/>
                    <a:pt x="4627" y="4029"/>
                  </a:cubicBezTo>
                  <a:cubicBezTo>
                    <a:pt x="4540" y="4029"/>
                    <a:pt x="4469" y="4099"/>
                    <a:pt x="4469" y="4187"/>
                  </a:cubicBezTo>
                  <a:lnTo>
                    <a:pt x="4469" y="4757"/>
                  </a:lnTo>
                  <a:lnTo>
                    <a:pt x="4334" y="4622"/>
                  </a:lnTo>
                  <a:cubicBezTo>
                    <a:pt x="4301" y="4590"/>
                    <a:pt x="4258" y="4573"/>
                    <a:pt x="4215" y="4573"/>
                  </a:cubicBezTo>
                  <a:cubicBezTo>
                    <a:pt x="4182" y="4573"/>
                    <a:pt x="4149" y="4583"/>
                    <a:pt x="4122" y="4604"/>
                  </a:cubicBezTo>
                  <a:cubicBezTo>
                    <a:pt x="4046" y="4664"/>
                    <a:pt x="4042" y="4774"/>
                    <a:pt x="4107" y="4840"/>
                  </a:cubicBezTo>
                  <a:lnTo>
                    <a:pt x="4469" y="5202"/>
                  </a:lnTo>
                  <a:lnTo>
                    <a:pt x="4469" y="5389"/>
                  </a:lnTo>
                  <a:lnTo>
                    <a:pt x="4334" y="5252"/>
                  </a:lnTo>
                  <a:cubicBezTo>
                    <a:pt x="4301" y="5220"/>
                    <a:pt x="4259" y="5204"/>
                    <a:pt x="4216" y="5204"/>
                  </a:cubicBezTo>
                  <a:cubicBezTo>
                    <a:pt x="4183" y="5204"/>
                    <a:pt x="4149" y="5214"/>
                    <a:pt x="4122" y="5236"/>
                  </a:cubicBezTo>
                  <a:cubicBezTo>
                    <a:pt x="4046" y="5294"/>
                    <a:pt x="4042" y="5404"/>
                    <a:pt x="4107" y="5470"/>
                  </a:cubicBezTo>
                  <a:lnTo>
                    <a:pt x="4469" y="5833"/>
                  </a:lnTo>
                  <a:lnTo>
                    <a:pt x="4469" y="6271"/>
                  </a:lnTo>
                  <a:lnTo>
                    <a:pt x="3737" y="5538"/>
                  </a:lnTo>
                  <a:cubicBezTo>
                    <a:pt x="3470" y="5272"/>
                    <a:pt x="3332" y="4911"/>
                    <a:pt x="3354" y="4531"/>
                  </a:cubicBezTo>
                  <a:cubicBezTo>
                    <a:pt x="3372" y="4203"/>
                    <a:pt x="3518" y="3896"/>
                    <a:pt x="3751" y="3663"/>
                  </a:cubicBezTo>
                  <a:lnTo>
                    <a:pt x="4627" y="2787"/>
                  </a:lnTo>
                  <a:close/>
                  <a:moveTo>
                    <a:pt x="5550" y="8416"/>
                  </a:moveTo>
                  <a:cubicBezTo>
                    <a:pt x="5612" y="8416"/>
                    <a:pt x="5663" y="8467"/>
                    <a:pt x="5663" y="8529"/>
                  </a:cubicBezTo>
                  <a:lnTo>
                    <a:pt x="5663" y="8814"/>
                  </a:lnTo>
                  <a:cubicBezTo>
                    <a:pt x="5663" y="8871"/>
                    <a:pt x="5616" y="8918"/>
                    <a:pt x="5559" y="8918"/>
                  </a:cubicBezTo>
                  <a:lnTo>
                    <a:pt x="5252" y="8918"/>
                  </a:lnTo>
                  <a:cubicBezTo>
                    <a:pt x="5172" y="8918"/>
                    <a:pt x="5100" y="8976"/>
                    <a:pt x="5090" y="9056"/>
                  </a:cubicBezTo>
                  <a:cubicBezTo>
                    <a:pt x="5078" y="9151"/>
                    <a:pt x="5152" y="9232"/>
                    <a:pt x="5246" y="9232"/>
                  </a:cubicBezTo>
                  <a:lnTo>
                    <a:pt x="5550" y="9232"/>
                  </a:lnTo>
                  <a:cubicBezTo>
                    <a:pt x="5612" y="9232"/>
                    <a:pt x="5663" y="9284"/>
                    <a:pt x="5663" y="9345"/>
                  </a:cubicBezTo>
                  <a:lnTo>
                    <a:pt x="5663" y="9622"/>
                  </a:lnTo>
                  <a:cubicBezTo>
                    <a:pt x="5663" y="9685"/>
                    <a:pt x="5613" y="9735"/>
                    <a:pt x="5550" y="9735"/>
                  </a:cubicBezTo>
                  <a:lnTo>
                    <a:pt x="3703" y="9735"/>
                  </a:lnTo>
                  <a:cubicBezTo>
                    <a:pt x="3642" y="9735"/>
                    <a:pt x="3590" y="9684"/>
                    <a:pt x="3590" y="9622"/>
                  </a:cubicBezTo>
                  <a:lnTo>
                    <a:pt x="3590" y="9345"/>
                  </a:lnTo>
                  <a:cubicBezTo>
                    <a:pt x="3590" y="9282"/>
                    <a:pt x="3641" y="9232"/>
                    <a:pt x="3703" y="9232"/>
                  </a:cubicBezTo>
                  <a:lnTo>
                    <a:pt x="4616" y="9232"/>
                  </a:lnTo>
                  <a:cubicBezTo>
                    <a:pt x="4696" y="9232"/>
                    <a:pt x="4768" y="9175"/>
                    <a:pt x="4778" y="9095"/>
                  </a:cubicBezTo>
                  <a:cubicBezTo>
                    <a:pt x="4789" y="9000"/>
                    <a:pt x="4715" y="8918"/>
                    <a:pt x="4622" y="8918"/>
                  </a:cubicBezTo>
                  <a:lnTo>
                    <a:pt x="3703" y="8918"/>
                  </a:lnTo>
                  <a:cubicBezTo>
                    <a:pt x="3642" y="8918"/>
                    <a:pt x="3590" y="8867"/>
                    <a:pt x="3590" y="8805"/>
                  </a:cubicBezTo>
                  <a:lnTo>
                    <a:pt x="3590" y="8529"/>
                  </a:lnTo>
                  <a:cubicBezTo>
                    <a:pt x="3590" y="8466"/>
                    <a:pt x="3641" y="8416"/>
                    <a:pt x="3703" y="8416"/>
                  </a:cubicBezTo>
                  <a:close/>
                  <a:moveTo>
                    <a:pt x="5077" y="10028"/>
                  </a:moveTo>
                  <a:lnTo>
                    <a:pt x="5077" y="10382"/>
                  </a:lnTo>
                  <a:cubicBezTo>
                    <a:pt x="5077" y="10394"/>
                    <a:pt x="5067" y="10404"/>
                    <a:pt x="5054" y="10404"/>
                  </a:cubicBezTo>
                  <a:lnTo>
                    <a:pt x="4200" y="10404"/>
                  </a:lnTo>
                  <a:cubicBezTo>
                    <a:pt x="4187" y="10404"/>
                    <a:pt x="4176" y="10394"/>
                    <a:pt x="4176" y="10382"/>
                  </a:cubicBezTo>
                  <a:lnTo>
                    <a:pt x="4176" y="10028"/>
                  </a:lnTo>
                  <a:close/>
                  <a:moveTo>
                    <a:pt x="4618" y="1647"/>
                  </a:moveTo>
                  <a:lnTo>
                    <a:pt x="4618" y="1655"/>
                  </a:lnTo>
                  <a:cubicBezTo>
                    <a:pt x="4239" y="1655"/>
                    <a:pt x="3871" y="1725"/>
                    <a:pt x="3522" y="1863"/>
                  </a:cubicBezTo>
                  <a:cubicBezTo>
                    <a:pt x="3447" y="1892"/>
                    <a:pt x="3401" y="1974"/>
                    <a:pt x="3422" y="2052"/>
                  </a:cubicBezTo>
                  <a:cubicBezTo>
                    <a:pt x="3441" y="2124"/>
                    <a:pt x="3504" y="2168"/>
                    <a:pt x="3572" y="2168"/>
                  </a:cubicBezTo>
                  <a:cubicBezTo>
                    <a:pt x="3592" y="2168"/>
                    <a:pt x="3612" y="2164"/>
                    <a:pt x="3631" y="2157"/>
                  </a:cubicBezTo>
                  <a:cubicBezTo>
                    <a:pt x="3945" y="2032"/>
                    <a:pt x="4277" y="1968"/>
                    <a:pt x="4618" y="1968"/>
                  </a:cubicBezTo>
                  <a:lnTo>
                    <a:pt x="4627" y="1968"/>
                  </a:lnTo>
                  <a:cubicBezTo>
                    <a:pt x="6089" y="1968"/>
                    <a:pt x="7279" y="3155"/>
                    <a:pt x="7279" y="4614"/>
                  </a:cubicBezTo>
                  <a:cubicBezTo>
                    <a:pt x="7279" y="5467"/>
                    <a:pt x="6862" y="6272"/>
                    <a:pt x="6164" y="6768"/>
                  </a:cubicBezTo>
                  <a:cubicBezTo>
                    <a:pt x="5720" y="7084"/>
                    <a:pt x="5439" y="7574"/>
                    <a:pt x="5395" y="8102"/>
                  </a:cubicBezTo>
                  <a:lnTo>
                    <a:pt x="4784" y="8102"/>
                  </a:lnTo>
                  <a:lnTo>
                    <a:pt x="4784" y="6703"/>
                  </a:lnTo>
                  <a:cubicBezTo>
                    <a:pt x="4803" y="6692"/>
                    <a:pt x="4820" y="6678"/>
                    <a:pt x="4837" y="6661"/>
                  </a:cubicBezTo>
                  <a:lnTo>
                    <a:pt x="5722" y="5779"/>
                  </a:lnTo>
                  <a:cubicBezTo>
                    <a:pt x="6044" y="5457"/>
                    <a:pt x="6228" y="5020"/>
                    <a:pt x="6216" y="4565"/>
                  </a:cubicBezTo>
                  <a:cubicBezTo>
                    <a:pt x="6204" y="4148"/>
                    <a:pt x="6036" y="3756"/>
                    <a:pt x="5739" y="3460"/>
                  </a:cubicBezTo>
                  <a:lnTo>
                    <a:pt x="4837" y="2560"/>
                  </a:lnTo>
                  <a:cubicBezTo>
                    <a:pt x="4779" y="2502"/>
                    <a:pt x="4702" y="2473"/>
                    <a:pt x="4626" y="2473"/>
                  </a:cubicBezTo>
                  <a:cubicBezTo>
                    <a:pt x="4550" y="2473"/>
                    <a:pt x="4474" y="2502"/>
                    <a:pt x="4416" y="2560"/>
                  </a:cubicBezTo>
                  <a:lnTo>
                    <a:pt x="3532" y="3443"/>
                  </a:lnTo>
                  <a:cubicBezTo>
                    <a:pt x="3210" y="3764"/>
                    <a:pt x="3026" y="4202"/>
                    <a:pt x="3038" y="4656"/>
                  </a:cubicBezTo>
                  <a:cubicBezTo>
                    <a:pt x="3049" y="5074"/>
                    <a:pt x="3218" y="5465"/>
                    <a:pt x="3515" y="5761"/>
                  </a:cubicBezTo>
                  <a:lnTo>
                    <a:pt x="4416" y="6661"/>
                  </a:lnTo>
                  <a:cubicBezTo>
                    <a:pt x="4432" y="6678"/>
                    <a:pt x="4451" y="6692"/>
                    <a:pt x="4469" y="6703"/>
                  </a:cubicBezTo>
                  <a:lnTo>
                    <a:pt x="4469" y="8102"/>
                  </a:lnTo>
                  <a:lnTo>
                    <a:pt x="3857" y="8102"/>
                  </a:lnTo>
                  <a:cubicBezTo>
                    <a:pt x="3812" y="7572"/>
                    <a:pt x="3536" y="7086"/>
                    <a:pt x="3097" y="6780"/>
                  </a:cubicBezTo>
                  <a:cubicBezTo>
                    <a:pt x="2386" y="6285"/>
                    <a:pt x="1962" y="5475"/>
                    <a:pt x="1964" y="4615"/>
                  </a:cubicBezTo>
                  <a:cubicBezTo>
                    <a:pt x="1966" y="3743"/>
                    <a:pt x="2399" y="2932"/>
                    <a:pt x="3123" y="2440"/>
                  </a:cubicBezTo>
                  <a:cubicBezTo>
                    <a:pt x="3194" y="2392"/>
                    <a:pt x="3219" y="2295"/>
                    <a:pt x="3173" y="2223"/>
                  </a:cubicBezTo>
                  <a:cubicBezTo>
                    <a:pt x="3143" y="2176"/>
                    <a:pt x="3092" y="2151"/>
                    <a:pt x="3040" y="2151"/>
                  </a:cubicBezTo>
                  <a:cubicBezTo>
                    <a:pt x="3010" y="2151"/>
                    <a:pt x="2979" y="2160"/>
                    <a:pt x="2952" y="2178"/>
                  </a:cubicBezTo>
                  <a:cubicBezTo>
                    <a:pt x="2138" y="2727"/>
                    <a:pt x="1651" y="3638"/>
                    <a:pt x="1649" y="4614"/>
                  </a:cubicBezTo>
                  <a:cubicBezTo>
                    <a:pt x="1646" y="5576"/>
                    <a:pt x="2121" y="6482"/>
                    <a:pt x="2916" y="7036"/>
                  </a:cubicBezTo>
                  <a:cubicBezTo>
                    <a:pt x="3279" y="7289"/>
                    <a:pt x="3508" y="7694"/>
                    <a:pt x="3543" y="8134"/>
                  </a:cubicBezTo>
                  <a:cubicBezTo>
                    <a:pt x="3387" y="8198"/>
                    <a:pt x="3277" y="8350"/>
                    <a:pt x="3277" y="8528"/>
                  </a:cubicBezTo>
                  <a:lnTo>
                    <a:pt x="3277" y="8796"/>
                  </a:lnTo>
                  <a:cubicBezTo>
                    <a:pt x="3277" y="8898"/>
                    <a:pt x="3313" y="8991"/>
                    <a:pt x="3373" y="9064"/>
                  </a:cubicBezTo>
                  <a:cubicBezTo>
                    <a:pt x="3313" y="9139"/>
                    <a:pt x="3277" y="9232"/>
                    <a:pt x="3277" y="9334"/>
                  </a:cubicBezTo>
                  <a:lnTo>
                    <a:pt x="3277" y="9601"/>
                  </a:lnTo>
                  <a:cubicBezTo>
                    <a:pt x="3277" y="9837"/>
                    <a:pt x="3468" y="10028"/>
                    <a:pt x="3703" y="10028"/>
                  </a:cubicBezTo>
                  <a:lnTo>
                    <a:pt x="3863" y="10028"/>
                  </a:lnTo>
                  <a:lnTo>
                    <a:pt x="3863" y="10382"/>
                  </a:lnTo>
                  <a:cubicBezTo>
                    <a:pt x="3863" y="10568"/>
                    <a:pt x="4013" y="10718"/>
                    <a:pt x="4199" y="10718"/>
                  </a:cubicBezTo>
                  <a:lnTo>
                    <a:pt x="5054" y="10718"/>
                  </a:lnTo>
                  <a:cubicBezTo>
                    <a:pt x="5240" y="10718"/>
                    <a:pt x="5391" y="10568"/>
                    <a:pt x="5391" y="10382"/>
                  </a:cubicBezTo>
                  <a:lnTo>
                    <a:pt x="5391" y="10049"/>
                  </a:lnTo>
                  <a:lnTo>
                    <a:pt x="5536" y="10049"/>
                  </a:lnTo>
                  <a:cubicBezTo>
                    <a:pt x="5771" y="10037"/>
                    <a:pt x="5963" y="9846"/>
                    <a:pt x="5956" y="9611"/>
                  </a:cubicBezTo>
                  <a:lnTo>
                    <a:pt x="5956" y="9341"/>
                  </a:lnTo>
                  <a:cubicBezTo>
                    <a:pt x="5963" y="9238"/>
                    <a:pt x="5927" y="9145"/>
                    <a:pt x="5866" y="9072"/>
                  </a:cubicBezTo>
                  <a:cubicBezTo>
                    <a:pt x="5927" y="8998"/>
                    <a:pt x="5963" y="8904"/>
                    <a:pt x="5956" y="8801"/>
                  </a:cubicBezTo>
                  <a:lnTo>
                    <a:pt x="5956" y="8532"/>
                  </a:lnTo>
                  <a:cubicBezTo>
                    <a:pt x="5963" y="8354"/>
                    <a:pt x="5853" y="8201"/>
                    <a:pt x="5697" y="8137"/>
                  </a:cubicBezTo>
                  <a:cubicBezTo>
                    <a:pt x="5733" y="7698"/>
                    <a:pt x="5967" y="7288"/>
                    <a:pt x="6337" y="7024"/>
                  </a:cubicBezTo>
                  <a:cubicBezTo>
                    <a:pt x="7118" y="6469"/>
                    <a:pt x="7584" y="5566"/>
                    <a:pt x="7584" y="4610"/>
                  </a:cubicBezTo>
                  <a:cubicBezTo>
                    <a:pt x="7584" y="2976"/>
                    <a:pt x="6253" y="1647"/>
                    <a:pt x="4618" y="1647"/>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 name="Google Shape;125;p16"/>
          <p:cNvPicPr preferRelativeResize="0"/>
          <p:nvPr/>
        </p:nvPicPr>
        <p:blipFill>
          <a:blip r:embed="rId3">
            <a:alphaModFix amt="96000"/>
          </a:blip>
          <a:stretch>
            <a:fillRect/>
          </a:stretch>
        </p:blipFill>
        <p:spPr>
          <a:xfrm>
            <a:off x="3188824" y="1375650"/>
            <a:ext cx="2252851" cy="1657974"/>
          </a:xfrm>
          <a:prstGeom prst="rect">
            <a:avLst/>
          </a:prstGeom>
          <a:noFill/>
          <a:ln>
            <a:noFill/>
          </a:ln>
          <a:effectLst>
            <a:outerShdw blurRad="57150" rotWithShape="0" algn="bl" dir="5400000" dist="19050">
              <a:srgbClr val="000000">
                <a:alpha val="72000"/>
              </a:srgbClr>
            </a:outerShdw>
          </a:effectLst>
        </p:spPr>
      </p:pic>
      <p:pic>
        <p:nvPicPr>
          <p:cNvPr id="126" name="Google Shape;126;p16"/>
          <p:cNvPicPr preferRelativeResize="0"/>
          <p:nvPr/>
        </p:nvPicPr>
        <p:blipFill rotWithShape="1">
          <a:blip r:embed="rId4">
            <a:alphaModFix/>
          </a:blip>
          <a:srcRect b="0" l="66225" r="0" t="0"/>
          <a:stretch/>
        </p:blipFill>
        <p:spPr>
          <a:xfrm>
            <a:off x="848025" y="2323450"/>
            <a:ext cx="1453699" cy="1486200"/>
          </a:xfrm>
          <a:prstGeom prst="rect">
            <a:avLst/>
          </a:prstGeom>
          <a:noFill/>
          <a:ln>
            <a:noFill/>
          </a:ln>
        </p:spPr>
      </p:pic>
      <p:sp>
        <p:nvSpPr>
          <p:cNvPr id="127" name="Google Shape;127;p16"/>
          <p:cNvSpPr txBox="1"/>
          <p:nvPr/>
        </p:nvSpPr>
        <p:spPr>
          <a:xfrm>
            <a:off x="781700" y="4476225"/>
            <a:ext cx="165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FA8DC"/>
                </a:solidFill>
              </a:rPr>
              <a:t>Website:</a:t>
            </a:r>
            <a:r>
              <a:rPr lang="en" sz="600">
                <a:solidFill>
                  <a:srgbClr val="E49576"/>
                </a:solidFill>
              </a:rPr>
              <a:t> </a:t>
            </a:r>
            <a:r>
              <a:rPr lang="en" sz="600" u="sng">
                <a:solidFill>
                  <a:srgbClr val="E49576"/>
                </a:solidFill>
                <a:hlinkClick r:id="rId5">
                  <a:extLst>
                    <a:ext uri="{A12FA001-AC4F-418D-AE19-62706E023703}">
                      <ahyp:hlinkClr val="tx"/>
                    </a:ext>
                  </a:extLst>
                </a:hlinkClick>
              </a:rPr>
              <a:t>https://www.energy.ca.gov/data-reports/energy-almanac/california-electricity-data</a:t>
            </a:r>
            <a:endParaRPr sz="600">
              <a:solidFill>
                <a:srgbClr val="E49576"/>
              </a:solidFill>
              <a:latin typeface="Lato"/>
              <a:ea typeface="Lato"/>
              <a:cs typeface="Lato"/>
              <a:sym typeface="Lato"/>
            </a:endParaRPr>
          </a:p>
        </p:txBody>
      </p:sp>
      <p:sp>
        <p:nvSpPr>
          <p:cNvPr id="128" name="Google Shape;128;p16"/>
          <p:cNvSpPr txBox="1"/>
          <p:nvPr/>
        </p:nvSpPr>
        <p:spPr>
          <a:xfrm>
            <a:off x="3669000" y="4476225"/>
            <a:ext cx="165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FA8DC"/>
                </a:solidFill>
              </a:rPr>
              <a:t>Website:</a:t>
            </a:r>
            <a:endParaRPr sz="600">
              <a:solidFill>
                <a:srgbClr val="E49576"/>
              </a:solidFill>
            </a:endParaRPr>
          </a:p>
          <a:p>
            <a:pPr indent="0" lvl="0" marL="0" rtl="0" algn="l">
              <a:spcBef>
                <a:spcPts val="0"/>
              </a:spcBef>
              <a:spcAft>
                <a:spcPts val="0"/>
              </a:spcAft>
              <a:buNone/>
            </a:pPr>
            <a:r>
              <a:rPr lang="en" sz="600" u="sng">
                <a:solidFill>
                  <a:srgbClr val="E49576"/>
                </a:solidFill>
                <a:hlinkClick r:id="rId6">
                  <a:extLst>
                    <a:ext uri="{A12FA001-AC4F-418D-AE19-62706E023703}">
                      <ahyp:hlinkClr val="tx"/>
                    </a:ext>
                  </a:extLst>
                </a:hlinkClick>
              </a:rPr>
              <a:t>https://www.eia.gov/totalenergy/</a:t>
            </a:r>
            <a:endParaRPr sz="600">
              <a:solidFill>
                <a:srgbClr val="E49576"/>
              </a:solidFill>
            </a:endParaRPr>
          </a:p>
          <a:p>
            <a:pPr indent="0" lvl="0" marL="0" rtl="0" algn="l">
              <a:spcBef>
                <a:spcPts val="0"/>
              </a:spcBef>
              <a:spcAft>
                <a:spcPts val="0"/>
              </a:spcAft>
              <a:buNone/>
            </a:pPr>
            <a:r>
              <a:t/>
            </a:r>
            <a:endParaRPr sz="600">
              <a:solidFill>
                <a:srgbClr val="E49576"/>
              </a:solidFill>
            </a:endParaRPr>
          </a:p>
        </p:txBody>
      </p:sp>
      <p:pic>
        <p:nvPicPr>
          <p:cNvPr id="129" name="Google Shape;129;p16"/>
          <p:cNvPicPr preferRelativeResize="0"/>
          <p:nvPr/>
        </p:nvPicPr>
        <p:blipFill>
          <a:blip r:embed="rId7">
            <a:alphaModFix/>
          </a:blip>
          <a:stretch>
            <a:fillRect/>
          </a:stretch>
        </p:blipFill>
        <p:spPr>
          <a:xfrm>
            <a:off x="5944650" y="2597075"/>
            <a:ext cx="2665775" cy="938950"/>
          </a:xfrm>
          <a:prstGeom prst="rect">
            <a:avLst/>
          </a:prstGeom>
          <a:noFill/>
          <a:ln>
            <a:noFill/>
          </a:ln>
        </p:spPr>
      </p:pic>
      <p:sp>
        <p:nvSpPr>
          <p:cNvPr id="130" name="Google Shape;130;p16"/>
          <p:cNvSpPr txBox="1"/>
          <p:nvPr/>
        </p:nvSpPr>
        <p:spPr>
          <a:xfrm>
            <a:off x="6472750" y="4469500"/>
            <a:ext cx="165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FA8DC"/>
                </a:solidFill>
              </a:rPr>
              <a:t>Website:</a:t>
            </a:r>
            <a:endParaRPr sz="600">
              <a:solidFill>
                <a:srgbClr val="E49576"/>
              </a:solidFill>
            </a:endParaRPr>
          </a:p>
          <a:p>
            <a:pPr indent="0" lvl="0" marL="0" rtl="0" algn="l">
              <a:spcBef>
                <a:spcPts val="0"/>
              </a:spcBef>
              <a:spcAft>
                <a:spcPts val="0"/>
              </a:spcAft>
              <a:buNone/>
            </a:pPr>
            <a:r>
              <a:rPr lang="en" sz="600" u="sng">
                <a:solidFill>
                  <a:srgbClr val="E49576"/>
                </a:solidFill>
                <a:hlinkClick r:id="rId8">
                  <a:extLst>
                    <a:ext uri="{A12FA001-AC4F-418D-AE19-62706E023703}">
                      <ahyp:hlinkClr val="tx"/>
                    </a:ext>
                  </a:extLst>
                </a:hlinkClick>
              </a:rPr>
              <a:t>https://www.ca.gov/</a:t>
            </a:r>
            <a:endParaRPr sz="600">
              <a:solidFill>
                <a:srgbClr val="E4957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34" name="Shape 134"/>
        <p:cNvGrpSpPr/>
        <p:nvPr/>
      </p:nvGrpSpPr>
      <p:grpSpPr>
        <a:xfrm>
          <a:off x="0" y="0"/>
          <a:ext cx="0" cy="0"/>
          <a:chOff x="0" y="0"/>
          <a:chExt cx="0" cy="0"/>
        </a:xfrm>
      </p:grpSpPr>
      <p:sp>
        <p:nvSpPr>
          <p:cNvPr id="135" name="Google Shape;135;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36" name="Google Shape;136;p17"/>
          <p:cNvCxnSpPr/>
          <p:nvPr/>
        </p:nvCxnSpPr>
        <p:spPr>
          <a:xfrm rot="10800000">
            <a:off x="2811600" y="1047600"/>
            <a:ext cx="600" cy="3162300"/>
          </a:xfrm>
          <a:prstGeom prst="straightConnector1">
            <a:avLst/>
          </a:prstGeom>
          <a:noFill/>
          <a:ln cap="flat" cmpd="sng" w="28575">
            <a:solidFill>
              <a:srgbClr val="FFFFFF"/>
            </a:solidFill>
            <a:prstDash val="solid"/>
            <a:round/>
            <a:headEnd len="med" w="med" type="none"/>
            <a:tailEnd len="med" w="med" type="none"/>
          </a:ln>
        </p:spPr>
      </p:cxnSp>
      <p:sp>
        <p:nvSpPr>
          <p:cNvPr id="137" name="Google Shape;137;p17"/>
          <p:cNvSpPr txBox="1"/>
          <p:nvPr/>
        </p:nvSpPr>
        <p:spPr>
          <a:xfrm>
            <a:off x="3034125" y="2846989"/>
            <a:ext cx="5397000" cy="17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E49576"/>
                </a:solidFill>
                <a:latin typeface="Lexend ExtraBold"/>
                <a:ea typeface="Lexend ExtraBold"/>
                <a:cs typeface="Lexend ExtraBold"/>
                <a:sym typeface="Lexend ExtraBold"/>
              </a:rPr>
              <a:t>DATA </a:t>
            </a:r>
            <a:r>
              <a:rPr lang="en" sz="3400">
                <a:solidFill>
                  <a:srgbClr val="E49576"/>
                </a:solidFill>
                <a:latin typeface="Lexend ExtraBold"/>
                <a:ea typeface="Lexend ExtraBold"/>
                <a:cs typeface="Lexend ExtraBold"/>
                <a:sym typeface="Lexend ExtraBold"/>
              </a:rPr>
              <a:t>DESCRIPTION</a:t>
            </a:r>
            <a:r>
              <a:rPr lang="en" sz="3400">
                <a:solidFill>
                  <a:srgbClr val="E49576"/>
                </a:solidFill>
                <a:latin typeface="Lexend ExtraBold"/>
                <a:ea typeface="Lexend ExtraBold"/>
                <a:cs typeface="Lexend ExtraBold"/>
                <a:sym typeface="Lexend ExtraBold"/>
              </a:rPr>
              <a:t> AND MANAGEMENT</a:t>
            </a:r>
            <a:endParaRPr sz="3400">
              <a:solidFill>
                <a:srgbClr val="E49576"/>
              </a:solidFill>
              <a:latin typeface="Lexend ExtraBold"/>
              <a:ea typeface="Lexend ExtraBold"/>
              <a:cs typeface="Lexend ExtraBold"/>
              <a:sym typeface="Lexend ExtraBold"/>
            </a:endParaRPr>
          </a:p>
        </p:txBody>
      </p:sp>
      <p:sp>
        <p:nvSpPr>
          <p:cNvPr id="138" name="Google Shape;138;p17"/>
          <p:cNvSpPr txBox="1"/>
          <p:nvPr/>
        </p:nvSpPr>
        <p:spPr>
          <a:xfrm>
            <a:off x="3240200" y="1441588"/>
            <a:ext cx="1434300" cy="1231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solidFill>
                <a:srgbClr val="191919"/>
              </a:solidFill>
              <a:latin typeface="Lexend ExtraBold"/>
              <a:ea typeface="Lexend ExtraBold"/>
              <a:cs typeface="Lexend ExtraBold"/>
              <a:sym typeface="Lexend ExtraBold"/>
            </a:endParaRPr>
          </a:p>
        </p:txBody>
      </p:sp>
      <p:pic>
        <p:nvPicPr>
          <p:cNvPr id="139" name="Google Shape;139;p17"/>
          <p:cNvPicPr preferRelativeResize="0"/>
          <p:nvPr/>
        </p:nvPicPr>
        <p:blipFill>
          <a:blip r:embed="rId3">
            <a:alphaModFix amt="90000"/>
          </a:blip>
          <a:stretch>
            <a:fillRect/>
          </a:stretch>
        </p:blipFill>
        <p:spPr>
          <a:xfrm>
            <a:off x="3518775" y="1618775"/>
            <a:ext cx="877125" cy="87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43" name="Shape 143"/>
        <p:cNvGrpSpPr/>
        <p:nvPr/>
      </p:nvGrpSpPr>
      <p:grpSpPr>
        <a:xfrm>
          <a:off x="0" y="0"/>
          <a:ext cx="0" cy="0"/>
          <a:chOff x="0" y="0"/>
          <a:chExt cx="0" cy="0"/>
        </a:xfrm>
      </p:grpSpPr>
      <p:sp>
        <p:nvSpPr>
          <p:cNvPr id="144" name="Google Shape;144;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45" name="Google Shape;145;p18"/>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146" name="Google Shape;146;p18"/>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UNDERSTANDING THE DATA</a:t>
            </a:r>
            <a:endParaRPr sz="2400">
              <a:solidFill>
                <a:srgbClr val="E49576"/>
              </a:solidFill>
              <a:latin typeface="Lexend ExtraBold"/>
              <a:ea typeface="Lexend ExtraBold"/>
              <a:cs typeface="Lexend ExtraBold"/>
              <a:sym typeface="Lexend ExtraBold"/>
            </a:endParaRPr>
          </a:p>
        </p:txBody>
      </p:sp>
      <p:sp>
        <p:nvSpPr>
          <p:cNvPr id="147" name="Google Shape;147;p18"/>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8"/>
          <p:cNvPicPr preferRelativeResize="0"/>
          <p:nvPr/>
        </p:nvPicPr>
        <p:blipFill>
          <a:blip r:embed="rId3">
            <a:alphaModFix amt="90000"/>
          </a:blip>
          <a:stretch>
            <a:fillRect/>
          </a:stretch>
        </p:blipFill>
        <p:spPr>
          <a:xfrm>
            <a:off x="551724" y="482474"/>
            <a:ext cx="393600" cy="393600"/>
          </a:xfrm>
          <a:prstGeom prst="rect">
            <a:avLst/>
          </a:prstGeom>
          <a:noFill/>
          <a:ln>
            <a:noFill/>
          </a:ln>
        </p:spPr>
      </p:pic>
      <p:sp>
        <p:nvSpPr>
          <p:cNvPr id="149" name="Google Shape;149;p18"/>
          <p:cNvSpPr txBox="1"/>
          <p:nvPr/>
        </p:nvSpPr>
        <p:spPr>
          <a:xfrm>
            <a:off x="616350" y="1474776"/>
            <a:ext cx="3383100" cy="3091200"/>
          </a:xfrm>
          <a:prstGeom prst="rect">
            <a:avLst/>
          </a:prstGeom>
          <a:solidFill>
            <a:srgbClr val="191919"/>
          </a:solidFill>
          <a:ln>
            <a:noFill/>
          </a:ln>
        </p:spPr>
        <p:txBody>
          <a:bodyPr anchorCtr="0" anchor="t" bIns="91425" lIns="274300"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Lexend"/>
              <a:buChar char="●"/>
            </a:pPr>
            <a:r>
              <a:rPr b="1" lang="en" sz="1200">
                <a:solidFill>
                  <a:schemeClr val="lt1"/>
                </a:solidFill>
                <a:latin typeface="Lexend"/>
                <a:ea typeface="Lexend"/>
                <a:cs typeface="Lexend"/>
                <a:sym typeface="Lexend"/>
              </a:rPr>
              <a:t>Based on historical data from 1960 to 2020, from CA and US.  (more than 10,000 features)</a:t>
            </a:r>
            <a:endParaRPr b="1" sz="1200">
              <a:solidFill>
                <a:schemeClr val="lt1"/>
              </a:solidFill>
              <a:latin typeface="Lexend"/>
              <a:ea typeface="Lexend"/>
              <a:cs typeface="Lexend"/>
              <a:sym typeface="Lexend"/>
            </a:endParaRPr>
          </a:p>
          <a:p>
            <a:pPr indent="-304800" lvl="0" marL="457200" rtl="0" algn="l">
              <a:lnSpc>
                <a:spcPct val="115000"/>
              </a:lnSpc>
              <a:spcBef>
                <a:spcPts val="0"/>
              </a:spcBef>
              <a:spcAft>
                <a:spcPts val="0"/>
              </a:spcAft>
              <a:buClr>
                <a:schemeClr val="lt1"/>
              </a:buClr>
              <a:buSzPts val="1200"/>
              <a:buFont typeface="Lexend"/>
              <a:buChar char="●"/>
            </a:pPr>
            <a:r>
              <a:rPr b="1" lang="en" sz="1200">
                <a:solidFill>
                  <a:schemeClr val="lt1"/>
                </a:solidFill>
                <a:latin typeface="Lexend"/>
                <a:ea typeface="Lexend"/>
                <a:cs typeface="Lexend"/>
                <a:sym typeface="Lexend"/>
              </a:rPr>
              <a:t>Prediction for the next 2 year (2020-2022), 5 year (2020-2025),and 10 year (2020-2030).</a:t>
            </a:r>
            <a:endParaRPr b="1" sz="1200">
              <a:solidFill>
                <a:schemeClr val="lt1"/>
              </a:solidFill>
              <a:latin typeface="Lexend"/>
              <a:ea typeface="Lexend"/>
              <a:cs typeface="Lexend"/>
              <a:sym typeface="Lexend"/>
            </a:endParaRPr>
          </a:p>
          <a:p>
            <a:pPr indent="-304800" lvl="0" marL="457200" rtl="0" algn="l">
              <a:lnSpc>
                <a:spcPct val="115000"/>
              </a:lnSpc>
              <a:spcBef>
                <a:spcPts val="0"/>
              </a:spcBef>
              <a:spcAft>
                <a:spcPts val="0"/>
              </a:spcAft>
              <a:buClr>
                <a:schemeClr val="lt1"/>
              </a:buClr>
              <a:buSzPts val="1200"/>
              <a:buFont typeface="Lexend"/>
              <a:buChar char="●"/>
            </a:pPr>
            <a:r>
              <a:rPr b="1" lang="en" sz="1200">
                <a:solidFill>
                  <a:schemeClr val="lt1"/>
                </a:solidFill>
                <a:latin typeface="Lexend"/>
                <a:ea typeface="Lexend"/>
                <a:cs typeface="Lexend"/>
                <a:sym typeface="Lexend"/>
              </a:rPr>
              <a:t>Prediction for energy uses for Coal, Natural Gas, Petroleum, Nuclear, Renewable Energy.</a:t>
            </a:r>
            <a:endParaRPr b="1" sz="1200">
              <a:solidFill>
                <a:schemeClr val="lt1"/>
              </a:solidFill>
              <a:latin typeface="Lexend"/>
              <a:ea typeface="Lexend"/>
              <a:cs typeface="Lexend"/>
              <a:sym typeface="Lexend"/>
            </a:endParaRPr>
          </a:p>
          <a:p>
            <a:pPr indent="0" lvl="0" marL="457200" rtl="0" algn="l">
              <a:spcBef>
                <a:spcPts val="1200"/>
              </a:spcBef>
              <a:spcAft>
                <a:spcPts val="0"/>
              </a:spcAft>
              <a:buNone/>
            </a:pPr>
            <a:r>
              <a:t/>
            </a:r>
            <a:endParaRPr sz="1200">
              <a:solidFill>
                <a:schemeClr val="lt1"/>
              </a:solidFill>
              <a:latin typeface="Lexend"/>
              <a:ea typeface="Lexend"/>
              <a:cs typeface="Lexend"/>
              <a:sym typeface="Lexend"/>
            </a:endParaRPr>
          </a:p>
          <a:p>
            <a:pPr indent="0" lvl="0" marL="0" rtl="0" algn="l">
              <a:spcBef>
                <a:spcPts val="1000"/>
              </a:spcBef>
              <a:spcAft>
                <a:spcPts val="0"/>
              </a:spcAft>
              <a:buNone/>
            </a:pPr>
            <a:r>
              <a:t/>
            </a:r>
            <a:endParaRPr sz="1200">
              <a:solidFill>
                <a:schemeClr val="lt1"/>
              </a:solidFill>
              <a:latin typeface="Lexend"/>
              <a:ea typeface="Lexend"/>
              <a:cs typeface="Lexend"/>
              <a:sym typeface="Lexend"/>
            </a:endParaRPr>
          </a:p>
        </p:txBody>
      </p:sp>
      <p:sp>
        <p:nvSpPr>
          <p:cNvPr id="150" name="Google Shape;150;p18"/>
          <p:cNvSpPr txBox="1"/>
          <p:nvPr>
            <p:ph idx="4294967295" type="body"/>
          </p:nvPr>
        </p:nvSpPr>
        <p:spPr>
          <a:xfrm>
            <a:off x="4452625" y="1398150"/>
            <a:ext cx="3436500" cy="306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lt1"/>
                </a:solidFill>
                <a:latin typeface="Lexend"/>
                <a:ea typeface="Lexend"/>
                <a:cs typeface="Lexend"/>
                <a:sym typeface="Lexend"/>
              </a:rPr>
              <a:t>In this project, we will be using data from U.S. Energy Information Administration (https://www.eia.gov/totalenergy/data) and California Energy Commission website (https://www.energy.ca.gov/data-reports). We will be working on datasets that provide yearly energy usage, effects of price, and different needs of resources for different sectors. The data sets will be in CSV and EXCEL formats.</a:t>
            </a:r>
            <a:endParaRPr sz="1200">
              <a:solidFill>
                <a:schemeClr val="lt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54" name="Shape 154"/>
        <p:cNvGrpSpPr/>
        <p:nvPr/>
      </p:nvGrpSpPr>
      <p:grpSpPr>
        <a:xfrm>
          <a:off x="0" y="0"/>
          <a:ext cx="0" cy="0"/>
          <a:chOff x="0" y="0"/>
          <a:chExt cx="0" cy="0"/>
        </a:xfrm>
      </p:grpSpPr>
      <p:sp>
        <p:nvSpPr>
          <p:cNvPr id="155" name="Google Shape;155;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56" name="Google Shape;156;p19"/>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157" name="Google Shape;157;p19"/>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DATABASE AND PIPELINES</a:t>
            </a:r>
            <a:endParaRPr sz="2400">
              <a:solidFill>
                <a:srgbClr val="E49576"/>
              </a:solidFill>
              <a:latin typeface="Lexend ExtraBold"/>
              <a:ea typeface="Lexend ExtraBold"/>
              <a:cs typeface="Lexend ExtraBold"/>
              <a:sym typeface="Lexend ExtraBold"/>
            </a:endParaRPr>
          </a:p>
        </p:txBody>
      </p:sp>
      <p:sp>
        <p:nvSpPr>
          <p:cNvPr id="158" name="Google Shape;158;p19"/>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19"/>
          <p:cNvPicPr preferRelativeResize="0"/>
          <p:nvPr/>
        </p:nvPicPr>
        <p:blipFill>
          <a:blip r:embed="rId3">
            <a:alphaModFix amt="90000"/>
          </a:blip>
          <a:stretch>
            <a:fillRect/>
          </a:stretch>
        </p:blipFill>
        <p:spPr>
          <a:xfrm>
            <a:off x="551724" y="482474"/>
            <a:ext cx="393600" cy="393600"/>
          </a:xfrm>
          <a:prstGeom prst="rect">
            <a:avLst/>
          </a:prstGeom>
          <a:noFill/>
          <a:ln>
            <a:noFill/>
          </a:ln>
        </p:spPr>
      </p:pic>
      <p:sp>
        <p:nvSpPr>
          <p:cNvPr id="160" name="Google Shape;160;p19"/>
          <p:cNvSpPr txBox="1"/>
          <p:nvPr>
            <p:ph idx="4294967295" type="title"/>
          </p:nvPr>
        </p:nvSpPr>
        <p:spPr>
          <a:xfrm>
            <a:off x="729450" y="1318650"/>
            <a:ext cx="3753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Lexend"/>
                <a:ea typeface="Lexend"/>
                <a:cs typeface="Lexend"/>
                <a:sym typeface="Lexend"/>
              </a:rPr>
              <a:t>Database (PostgreSql)</a:t>
            </a:r>
            <a:endParaRPr sz="1400">
              <a:solidFill>
                <a:schemeClr val="lt1"/>
              </a:solidFill>
              <a:latin typeface="Lexend"/>
              <a:ea typeface="Lexend"/>
              <a:cs typeface="Lexend"/>
              <a:sym typeface="Lexend"/>
            </a:endParaRPr>
          </a:p>
        </p:txBody>
      </p:sp>
      <p:sp>
        <p:nvSpPr>
          <p:cNvPr id="161" name="Google Shape;161;p19"/>
          <p:cNvSpPr txBox="1"/>
          <p:nvPr>
            <p:ph idx="4294967295" type="body"/>
          </p:nvPr>
        </p:nvSpPr>
        <p:spPr>
          <a:xfrm>
            <a:off x="513050" y="1853850"/>
            <a:ext cx="3819300" cy="28959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lt1"/>
              </a:buClr>
              <a:buSzPts val="900"/>
              <a:buFont typeface="Lexend"/>
              <a:buChar char="●"/>
            </a:pPr>
            <a:r>
              <a:rPr lang="en" sz="900">
                <a:solidFill>
                  <a:schemeClr val="lt1"/>
                </a:solidFill>
                <a:latin typeface="Lexend"/>
                <a:ea typeface="Lexend"/>
                <a:cs typeface="Lexend"/>
                <a:sym typeface="Lexend"/>
              </a:rPr>
              <a:t>Database store more than ten thousands different features, combined from different category of energy uses, and price. </a:t>
            </a:r>
            <a:endParaRPr sz="900">
              <a:solidFill>
                <a:schemeClr val="lt1"/>
              </a:solidFill>
              <a:latin typeface="Lexend"/>
              <a:ea typeface="Lexend"/>
              <a:cs typeface="Lexend"/>
              <a:sym typeface="Lexend"/>
            </a:endParaRPr>
          </a:p>
          <a:p>
            <a:pPr indent="0" lvl="0" marL="457200" rtl="0" algn="l">
              <a:spcBef>
                <a:spcPts val="1200"/>
              </a:spcBef>
              <a:spcAft>
                <a:spcPts val="0"/>
              </a:spcAft>
              <a:buNone/>
            </a:pPr>
            <a:r>
              <a:t/>
            </a:r>
            <a:endParaRPr sz="900">
              <a:solidFill>
                <a:schemeClr val="lt1"/>
              </a:solidFill>
              <a:latin typeface="Lexend"/>
              <a:ea typeface="Lexend"/>
              <a:cs typeface="Lexend"/>
              <a:sym typeface="Lexend"/>
            </a:endParaRPr>
          </a:p>
          <a:p>
            <a:pPr indent="-285750" lvl="0" marL="457200" rtl="0" algn="l">
              <a:spcBef>
                <a:spcPts val="1200"/>
              </a:spcBef>
              <a:spcAft>
                <a:spcPts val="0"/>
              </a:spcAft>
              <a:buClr>
                <a:schemeClr val="lt1"/>
              </a:buClr>
              <a:buSzPts val="900"/>
              <a:buFont typeface="Lexend"/>
              <a:buChar char="●"/>
            </a:pPr>
            <a:r>
              <a:rPr lang="en" sz="900">
                <a:solidFill>
                  <a:schemeClr val="lt1"/>
                </a:solidFill>
                <a:latin typeface="Lexend"/>
                <a:ea typeface="Lexend"/>
                <a:cs typeface="Lexend"/>
                <a:sym typeface="Lexend"/>
              </a:rPr>
              <a:t>Data are linked together by MSN index, MSN translation included in data file.</a:t>
            </a:r>
            <a:endParaRPr sz="900">
              <a:solidFill>
                <a:schemeClr val="lt1"/>
              </a:solidFill>
              <a:latin typeface="Lexend"/>
              <a:ea typeface="Lexend"/>
              <a:cs typeface="Lexend"/>
              <a:sym typeface="Lexend"/>
            </a:endParaRPr>
          </a:p>
          <a:p>
            <a:pPr indent="0" lvl="0" marL="457200" rtl="0" algn="l">
              <a:spcBef>
                <a:spcPts val="1200"/>
              </a:spcBef>
              <a:spcAft>
                <a:spcPts val="0"/>
              </a:spcAft>
              <a:buNone/>
            </a:pPr>
            <a:r>
              <a:t/>
            </a:r>
            <a:endParaRPr sz="900">
              <a:solidFill>
                <a:schemeClr val="lt1"/>
              </a:solidFill>
              <a:latin typeface="Lexend"/>
              <a:ea typeface="Lexend"/>
              <a:cs typeface="Lexend"/>
              <a:sym typeface="Lexend"/>
            </a:endParaRPr>
          </a:p>
          <a:p>
            <a:pPr indent="-285750" lvl="0" marL="457200" rtl="0" algn="l">
              <a:spcBef>
                <a:spcPts val="1200"/>
              </a:spcBef>
              <a:spcAft>
                <a:spcPts val="0"/>
              </a:spcAft>
              <a:buClr>
                <a:schemeClr val="lt1"/>
              </a:buClr>
              <a:buSzPts val="900"/>
              <a:buFont typeface="Lexend"/>
              <a:buChar char="●"/>
            </a:pPr>
            <a:r>
              <a:rPr lang="en" sz="900">
                <a:solidFill>
                  <a:schemeClr val="lt1"/>
                </a:solidFill>
                <a:latin typeface="Lexend"/>
                <a:ea typeface="Lexend"/>
                <a:cs typeface="Lexend"/>
                <a:sym typeface="Lexend"/>
              </a:rPr>
              <a:t>Independent variable: price and consumption table named (All and Price_CA)</a:t>
            </a:r>
            <a:endParaRPr sz="900">
              <a:solidFill>
                <a:schemeClr val="lt1"/>
              </a:solidFill>
              <a:latin typeface="Lexend"/>
              <a:ea typeface="Lexend"/>
              <a:cs typeface="Lexend"/>
              <a:sym typeface="Lexend"/>
            </a:endParaRPr>
          </a:p>
          <a:p>
            <a:pPr indent="0" lvl="0" marL="457200" rtl="0" algn="l">
              <a:spcBef>
                <a:spcPts val="1200"/>
              </a:spcBef>
              <a:spcAft>
                <a:spcPts val="0"/>
              </a:spcAft>
              <a:buNone/>
            </a:pPr>
            <a:r>
              <a:t/>
            </a:r>
            <a:endParaRPr sz="900">
              <a:solidFill>
                <a:schemeClr val="lt1"/>
              </a:solidFill>
              <a:latin typeface="Lexend"/>
              <a:ea typeface="Lexend"/>
              <a:cs typeface="Lexend"/>
              <a:sym typeface="Lexend"/>
            </a:endParaRPr>
          </a:p>
          <a:p>
            <a:pPr indent="-285750" lvl="0" marL="457200" rtl="0" algn="l">
              <a:spcBef>
                <a:spcPts val="1200"/>
              </a:spcBef>
              <a:spcAft>
                <a:spcPts val="0"/>
              </a:spcAft>
              <a:buClr>
                <a:schemeClr val="lt1"/>
              </a:buClr>
              <a:buSzPts val="900"/>
              <a:buFont typeface="Lexend"/>
              <a:buChar char="●"/>
            </a:pPr>
            <a:r>
              <a:rPr lang="en" sz="900">
                <a:solidFill>
                  <a:schemeClr val="lt1"/>
                </a:solidFill>
                <a:latin typeface="Lexend"/>
                <a:ea typeface="Lexend"/>
                <a:cs typeface="Lexend"/>
                <a:sym typeface="Lexend"/>
              </a:rPr>
              <a:t>Target variable: 5 energy source table and 5 energy sector table.</a:t>
            </a:r>
            <a:endParaRPr sz="900">
              <a:solidFill>
                <a:schemeClr val="lt1"/>
              </a:solidFill>
              <a:latin typeface="Lexend"/>
              <a:ea typeface="Lexend"/>
              <a:cs typeface="Lexend"/>
              <a:sym typeface="Lexend"/>
            </a:endParaRPr>
          </a:p>
        </p:txBody>
      </p:sp>
      <p:sp>
        <p:nvSpPr>
          <p:cNvPr id="162" name="Google Shape;162;p19"/>
          <p:cNvSpPr txBox="1"/>
          <p:nvPr>
            <p:ph idx="4294967295" type="title"/>
          </p:nvPr>
        </p:nvSpPr>
        <p:spPr>
          <a:xfrm>
            <a:off x="4643350" y="1318638"/>
            <a:ext cx="2517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Lexend"/>
                <a:ea typeface="Lexend"/>
                <a:cs typeface="Lexend"/>
                <a:sym typeface="Lexend"/>
              </a:rPr>
              <a:t>Data Pipeline</a:t>
            </a:r>
            <a:endParaRPr sz="1400">
              <a:solidFill>
                <a:schemeClr val="lt1"/>
              </a:solidFill>
              <a:latin typeface="Lexend"/>
              <a:ea typeface="Lexend"/>
              <a:cs typeface="Lexend"/>
              <a:sym typeface="Lexend"/>
            </a:endParaRPr>
          </a:p>
        </p:txBody>
      </p:sp>
      <p:sp>
        <p:nvSpPr>
          <p:cNvPr id="163" name="Google Shape;163;p19"/>
          <p:cNvSpPr txBox="1"/>
          <p:nvPr>
            <p:ph idx="4294967295" type="body"/>
          </p:nvPr>
        </p:nvSpPr>
        <p:spPr>
          <a:xfrm>
            <a:off x="4572000" y="1657200"/>
            <a:ext cx="3976500" cy="21864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Concatenate target variable and response variable</a:t>
            </a:r>
            <a:endParaRPr sz="1000">
              <a:solidFill>
                <a:schemeClr val="lt1"/>
              </a:solidFill>
              <a:latin typeface="Lexend"/>
              <a:ea typeface="Lexend"/>
              <a:cs typeface="Lexend"/>
              <a:sym typeface="Lexend"/>
            </a:endParaRPr>
          </a:p>
          <a:p>
            <a:pPr indent="-292100" lvl="0" marL="457200" rtl="0" algn="l">
              <a:lnSpc>
                <a:spcPct val="200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Transform the data base to be list of features</a:t>
            </a:r>
            <a:endParaRPr sz="1000">
              <a:solidFill>
                <a:schemeClr val="lt1"/>
              </a:solidFill>
              <a:latin typeface="Lexend"/>
              <a:ea typeface="Lexend"/>
              <a:cs typeface="Lexend"/>
              <a:sym typeface="Lexend"/>
            </a:endParaRPr>
          </a:p>
          <a:p>
            <a:pPr indent="-292100" lvl="0" marL="457200" rtl="0" algn="l">
              <a:lnSpc>
                <a:spcPct val="200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Convert the value to numerical</a:t>
            </a:r>
            <a:endParaRPr sz="1000">
              <a:solidFill>
                <a:schemeClr val="lt1"/>
              </a:solidFill>
              <a:latin typeface="Lexend"/>
              <a:ea typeface="Lexend"/>
              <a:cs typeface="Lexend"/>
              <a:sym typeface="Lexend"/>
            </a:endParaRPr>
          </a:p>
          <a:p>
            <a:pPr indent="-292100" lvl="0" marL="457200" rtl="0" algn="l">
              <a:lnSpc>
                <a:spcPct val="200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Fill in all the NA with 0</a:t>
            </a:r>
            <a:endParaRPr sz="1000">
              <a:solidFill>
                <a:schemeClr val="lt1"/>
              </a:solidFill>
              <a:latin typeface="Lexend"/>
              <a:ea typeface="Lexend"/>
              <a:cs typeface="Lexend"/>
              <a:sym typeface="Lexend"/>
            </a:endParaRPr>
          </a:p>
          <a:p>
            <a:pPr indent="-292100" lvl="0" marL="457200" rtl="0" algn="l">
              <a:lnSpc>
                <a:spcPct val="200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Data Normalization</a:t>
            </a:r>
            <a:endParaRPr sz="1000">
              <a:solidFill>
                <a:schemeClr val="lt1"/>
              </a:solidFill>
              <a:latin typeface="Lexend"/>
              <a:ea typeface="Lexend"/>
              <a:cs typeface="Lexend"/>
              <a:sym typeface="Lexend"/>
            </a:endParaRPr>
          </a:p>
        </p:txBody>
      </p:sp>
      <p:pic>
        <p:nvPicPr>
          <p:cNvPr id="164" name="Google Shape;164;p19"/>
          <p:cNvPicPr preferRelativeResize="0"/>
          <p:nvPr/>
        </p:nvPicPr>
        <p:blipFill>
          <a:blip r:embed="rId4">
            <a:alphaModFix/>
          </a:blip>
          <a:stretch>
            <a:fillRect/>
          </a:stretch>
        </p:blipFill>
        <p:spPr>
          <a:xfrm>
            <a:off x="4901200" y="3174000"/>
            <a:ext cx="2888026" cy="166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68" name="Shape 168"/>
        <p:cNvGrpSpPr/>
        <p:nvPr/>
      </p:nvGrpSpPr>
      <p:grpSpPr>
        <a:xfrm>
          <a:off x="0" y="0"/>
          <a:ext cx="0" cy="0"/>
          <a:chOff x="0" y="0"/>
          <a:chExt cx="0" cy="0"/>
        </a:xfrm>
      </p:grpSpPr>
      <p:sp>
        <p:nvSpPr>
          <p:cNvPr id="169" name="Google Shape;169;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70" name="Google Shape;170;p20"/>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171" name="Google Shape;171;p20"/>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SAMPLE</a:t>
            </a:r>
            <a:r>
              <a:rPr lang="en" sz="2400">
                <a:solidFill>
                  <a:srgbClr val="E49576"/>
                </a:solidFill>
                <a:latin typeface="Lexend ExtraBold"/>
                <a:ea typeface="Lexend ExtraBold"/>
                <a:cs typeface="Lexend ExtraBold"/>
                <a:sym typeface="Lexend ExtraBold"/>
              </a:rPr>
              <a:t> DATA</a:t>
            </a:r>
            <a:endParaRPr sz="2400">
              <a:solidFill>
                <a:srgbClr val="E49576"/>
              </a:solidFill>
              <a:latin typeface="Lexend ExtraBold"/>
              <a:ea typeface="Lexend ExtraBold"/>
              <a:cs typeface="Lexend ExtraBold"/>
              <a:sym typeface="Lexend ExtraBold"/>
            </a:endParaRPr>
          </a:p>
        </p:txBody>
      </p:sp>
      <p:sp>
        <p:nvSpPr>
          <p:cNvPr id="172" name="Google Shape;172;p20"/>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0"/>
          <p:cNvPicPr preferRelativeResize="0"/>
          <p:nvPr/>
        </p:nvPicPr>
        <p:blipFill>
          <a:blip r:embed="rId3">
            <a:alphaModFix amt="90000"/>
          </a:blip>
          <a:stretch>
            <a:fillRect/>
          </a:stretch>
        </p:blipFill>
        <p:spPr>
          <a:xfrm>
            <a:off x="551724" y="482474"/>
            <a:ext cx="393600" cy="393600"/>
          </a:xfrm>
          <a:prstGeom prst="rect">
            <a:avLst/>
          </a:prstGeom>
          <a:noFill/>
          <a:ln>
            <a:noFill/>
          </a:ln>
        </p:spPr>
      </p:pic>
      <p:sp>
        <p:nvSpPr>
          <p:cNvPr id="174" name="Google Shape;174;p20"/>
          <p:cNvSpPr txBox="1"/>
          <p:nvPr>
            <p:ph idx="4294967295" type="body"/>
          </p:nvPr>
        </p:nvSpPr>
        <p:spPr>
          <a:xfrm>
            <a:off x="5919375" y="1951400"/>
            <a:ext cx="2852100" cy="1443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1200">
                <a:solidFill>
                  <a:schemeClr val="lt1"/>
                </a:solidFill>
                <a:latin typeface="Lexend"/>
                <a:ea typeface="Lexend"/>
                <a:cs typeface="Lexend"/>
                <a:sym typeface="Lexend"/>
              </a:rPr>
              <a:t>Residential Energy Consumption Prediction vs price features (named in MSN index):</a:t>
            </a:r>
            <a:endParaRPr sz="1200">
              <a:solidFill>
                <a:schemeClr val="lt1"/>
              </a:solidFill>
              <a:latin typeface="Lexend"/>
              <a:ea typeface="Lexend"/>
              <a:cs typeface="Lexend"/>
              <a:sym typeface="Lexend"/>
            </a:endParaRPr>
          </a:p>
          <a:p>
            <a:pPr indent="0" lvl="0" marL="0" rtl="0" algn="l">
              <a:spcBef>
                <a:spcPts val="1200"/>
              </a:spcBef>
              <a:spcAft>
                <a:spcPts val="0"/>
              </a:spcAft>
              <a:buNone/>
            </a:pPr>
            <a:r>
              <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en" sz="1200">
                <a:solidFill>
                  <a:schemeClr val="lt1"/>
                </a:solidFill>
                <a:latin typeface="Lexend"/>
                <a:ea typeface="Lexend"/>
                <a:cs typeface="Lexend"/>
                <a:sym typeface="Lexend"/>
              </a:rPr>
              <a:t>Predict next year(or specified year) energy consumption based on other given prices.</a:t>
            </a:r>
            <a:endParaRPr sz="1200">
              <a:solidFill>
                <a:schemeClr val="lt1"/>
              </a:solidFill>
              <a:latin typeface="Lexend"/>
              <a:ea typeface="Lexend"/>
              <a:cs typeface="Lexend"/>
              <a:sym typeface="Lexend"/>
            </a:endParaRPr>
          </a:p>
        </p:txBody>
      </p:sp>
      <p:graphicFrame>
        <p:nvGraphicFramePr>
          <p:cNvPr id="175" name="Google Shape;175;p20"/>
          <p:cNvGraphicFramePr/>
          <p:nvPr/>
        </p:nvGraphicFramePr>
        <p:xfrm>
          <a:off x="551725" y="1675400"/>
          <a:ext cx="3000000" cy="3000000"/>
        </p:xfrm>
        <a:graphic>
          <a:graphicData uri="http://schemas.openxmlformats.org/drawingml/2006/table">
            <a:tbl>
              <a:tblPr>
                <a:noFill/>
                <a:tableStyleId>{4301A3CB-105B-4DAE-B324-9A4A5975647A}</a:tableStyleId>
              </a:tblPr>
              <a:tblGrid>
                <a:gridCol w="1028675"/>
                <a:gridCol w="1028675"/>
                <a:gridCol w="1028675"/>
                <a:gridCol w="1028675"/>
                <a:gridCol w="1028675"/>
              </a:tblGrid>
              <a:tr h="643275">
                <a:tc>
                  <a:txBody>
                    <a:bodyPr/>
                    <a:lstStyle/>
                    <a:p>
                      <a:pPr indent="0" lvl="0" marL="0" rtl="0" algn="l">
                        <a:spcBef>
                          <a:spcPts val="0"/>
                        </a:spcBef>
                        <a:spcAft>
                          <a:spcPts val="0"/>
                        </a:spcAft>
                        <a:buNone/>
                      </a:pPr>
                      <a:r>
                        <a:rPr lang="en">
                          <a:solidFill>
                            <a:schemeClr val="lt1"/>
                          </a:solidFill>
                        </a:rPr>
                        <a:t>Years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ARICD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ZWCDP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Residential  CA</a:t>
                      </a:r>
                      <a:endParaRPr>
                        <a:solidFill>
                          <a:schemeClr val="lt1"/>
                        </a:solidFill>
                      </a:endParaRPr>
                    </a:p>
                  </a:txBody>
                  <a:tcPr marT="91425" marB="91425" marR="91425" marL="91425"/>
                </a:tc>
              </a:tr>
              <a:tr h="464675">
                <a:tc>
                  <a:txBody>
                    <a:bodyPr/>
                    <a:lstStyle/>
                    <a:p>
                      <a:pPr indent="0" lvl="0" marL="0" rtl="0" algn="l">
                        <a:spcBef>
                          <a:spcPts val="0"/>
                        </a:spcBef>
                        <a:spcAft>
                          <a:spcPts val="0"/>
                        </a:spcAft>
                        <a:buNone/>
                      </a:pPr>
                      <a:r>
                        <a:rPr lang="en">
                          <a:solidFill>
                            <a:schemeClr val="lt1"/>
                          </a:solidFill>
                        </a:rPr>
                        <a:t>1970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0.49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3169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1192848</a:t>
                      </a:r>
                      <a:endParaRPr>
                        <a:solidFill>
                          <a:schemeClr val="lt1"/>
                        </a:solidFill>
                      </a:endParaRPr>
                    </a:p>
                  </a:txBody>
                  <a:tcPr marT="91425" marB="91425" marR="91425" marL="91425"/>
                </a:tc>
              </a:tr>
              <a:tr h="464675">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r>
              <a:tr h="464675">
                <a:tc>
                  <a:txBody>
                    <a:bodyPr/>
                    <a:lstStyle/>
                    <a:p>
                      <a:pPr indent="0" lvl="0" marL="0" rtl="0" algn="l">
                        <a:spcBef>
                          <a:spcPts val="0"/>
                        </a:spcBef>
                        <a:spcAft>
                          <a:spcPts val="0"/>
                        </a:spcAft>
                        <a:buNone/>
                      </a:pPr>
                      <a:r>
                        <a:rPr lang="en">
                          <a:solidFill>
                            <a:schemeClr val="lt1"/>
                          </a:solidFill>
                        </a:rPr>
                        <a:t>2020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12.56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2539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1507721</a:t>
                      </a:r>
                      <a:endParaRPr>
                        <a:solidFill>
                          <a:schemeClr val="lt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79" name="Shape 179"/>
        <p:cNvGrpSpPr/>
        <p:nvPr/>
      </p:nvGrpSpPr>
      <p:grpSpPr>
        <a:xfrm>
          <a:off x="0" y="0"/>
          <a:ext cx="0" cy="0"/>
          <a:chOff x="0" y="0"/>
          <a:chExt cx="0" cy="0"/>
        </a:xfrm>
      </p:grpSpPr>
      <p:sp>
        <p:nvSpPr>
          <p:cNvPr id="180" name="Google Shape;180;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81" name="Google Shape;181;p21"/>
          <p:cNvCxnSpPr/>
          <p:nvPr/>
        </p:nvCxnSpPr>
        <p:spPr>
          <a:xfrm flipH="1">
            <a:off x="1147150" y="918338"/>
            <a:ext cx="1567800" cy="7800"/>
          </a:xfrm>
          <a:prstGeom prst="straightConnector1">
            <a:avLst/>
          </a:prstGeom>
          <a:noFill/>
          <a:ln cap="flat" cmpd="sng" w="28575">
            <a:solidFill>
              <a:srgbClr val="FFFFFF"/>
            </a:solidFill>
            <a:prstDash val="solid"/>
            <a:round/>
            <a:headEnd len="med" w="med" type="none"/>
            <a:tailEnd len="med" w="med" type="none"/>
          </a:ln>
        </p:spPr>
      </p:cxnSp>
      <p:sp>
        <p:nvSpPr>
          <p:cNvPr id="182" name="Google Shape;182;p21"/>
          <p:cNvSpPr txBox="1"/>
          <p:nvPr/>
        </p:nvSpPr>
        <p:spPr>
          <a:xfrm>
            <a:off x="913050" y="368125"/>
            <a:ext cx="6301200" cy="547500"/>
          </a:xfrm>
          <a:prstGeom prst="rect">
            <a:avLst/>
          </a:prstGeom>
          <a:solidFill>
            <a:srgbClr val="191919"/>
          </a:solidFill>
          <a:ln>
            <a:noFill/>
          </a:ln>
        </p:spPr>
        <p:txBody>
          <a:bodyPr anchorCtr="0" anchor="b" bIns="91425" lIns="274300" spcFirstLastPara="1" rIns="91425" wrap="square" tIns="91425">
            <a:noAutofit/>
          </a:bodyPr>
          <a:lstStyle/>
          <a:p>
            <a:pPr indent="0" lvl="0" marL="0" rtl="0" algn="l">
              <a:spcBef>
                <a:spcPts val="0"/>
              </a:spcBef>
              <a:spcAft>
                <a:spcPts val="0"/>
              </a:spcAft>
              <a:buNone/>
            </a:pPr>
            <a:r>
              <a:rPr lang="en" sz="2400">
                <a:solidFill>
                  <a:srgbClr val="E49576"/>
                </a:solidFill>
                <a:latin typeface="Lexend ExtraBold"/>
                <a:ea typeface="Lexend ExtraBold"/>
                <a:cs typeface="Lexend ExtraBold"/>
                <a:sym typeface="Lexend ExtraBold"/>
              </a:rPr>
              <a:t>SAMPLE DATA</a:t>
            </a:r>
            <a:endParaRPr sz="2400">
              <a:solidFill>
                <a:srgbClr val="E49576"/>
              </a:solidFill>
              <a:latin typeface="Lexend ExtraBold"/>
              <a:ea typeface="Lexend ExtraBold"/>
              <a:cs typeface="Lexend ExtraBold"/>
              <a:sym typeface="Lexend ExtraBold"/>
            </a:endParaRPr>
          </a:p>
        </p:txBody>
      </p:sp>
      <p:sp>
        <p:nvSpPr>
          <p:cNvPr id="183" name="Google Shape;183;p21"/>
          <p:cNvSpPr/>
          <p:nvPr/>
        </p:nvSpPr>
        <p:spPr>
          <a:xfrm>
            <a:off x="483184" y="413927"/>
            <a:ext cx="530700" cy="5307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1"/>
          <p:cNvPicPr preferRelativeResize="0"/>
          <p:nvPr/>
        </p:nvPicPr>
        <p:blipFill>
          <a:blip r:embed="rId3">
            <a:alphaModFix amt="90000"/>
          </a:blip>
          <a:stretch>
            <a:fillRect/>
          </a:stretch>
        </p:blipFill>
        <p:spPr>
          <a:xfrm>
            <a:off x="551724" y="482474"/>
            <a:ext cx="393600" cy="393600"/>
          </a:xfrm>
          <a:prstGeom prst="rect">
            <a:avLst/>
          </a:prstGeom>
          <a:noFill/>
          <a:ln>
            <a:noFill/>
          </a:ln>
        </p:spPr>
      </p:pic>
      <p:pic>
        <p:nvPicPr>
          <p:cNvPr id="185" name="Google Shape;185;p21"/>
          <p:cNvPicPr preferRelativeResize="0"/>
          <p:nvPr/>
        </p:nvPicPr>
        <p:blipFill rotWithShape="1">
          <a:blip r:embed="rId4">
            <a:alphaModFix/>
          </a:blip>
          <a:srcRect b="0" l="0" r="40849" t="0"/>
          <a:stretch/>
        </p:blipFill>
        <p:spPr>
          <a:xfrm>
            <a:off x="1201575" y="1144800"/>
            <a:ext cx="4506952" cy="3605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